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3" r:id="rId3"/>
    <p:sldId id="257" r:id="rId4"/>
    <p:sldId id="264" r:id="rId5"/>
    <p:sldId id="262" r:id="rId6"/>
    <p:sldId id="258" r:id="rId7"/>
    <p:sldId id="259" r:id="rId8"/>
    <p:sldId id="260" r:id="rId9"/>
    <p:sldId id="261" r:id="rId10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570EF-EDF8-47A4-B4A1-C787D7745411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91FBF-B5AD-4EF2-9187-3BDB316BE3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578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8134672" cy="2835746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ПРОБЛЕМЫ И ПЕРСПЕКТИВЫ ВНЕДРЕНИЯ КЛЮЧЕВЫХ ИНДИКАТОРОВ РЕЗУЛЬТАТИВНОСТИ (КРI) В ВЫСШИХ И СРЕДНИХ УЧЕБНЫХ ЗАВЕДЕНИЯХ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 smtClean="0"/>
              <a:t>Кликунов Н.Д</a:t>
            </a:r>
            <a:r>
              <a:rPr lang="ru-RU" dirty="0" smtClean="0"/>
              <a:t>., Окороков А.В. </a:t>
            </a:r>
            <a:r>
              <a:rPr lang="ru-RU" dirty="0" smtClean="0"/>
              <a:t>Курский институт менеджмента, экономики и бизнеса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68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Истоки </a:t>
            </a:r>
            <a:r>
              <a:rPr lang="en-US" dirty="0" smtClean="0"/>
              <a:t>KPI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Карл Маркс</a:t>
            </a:r>
          </a:p>
          <a:p>
            <a:r>
              <a:rPr lang="ru-RU" dirty="0"/>
              <a:t>В 1954 году Питером </a:t>
            </a:r>
            <a:r>
              <a:rPr lang="ru-RU" dirty="0" err="1"/>
              <a:t>Друкером</a:t>
            </a:r>
            <a:r>
              <a:rPr lang="ru-RU" dirty="0"/>
              <a:t> в книге «Практики менеджмента» была разработана концепция управления по целям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119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Другие названия: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Система </a:t>
            </a:r>
            <a:r>
              <a:rPr lang="ru-RU" dirty="0"/>
              <a:t>управления на основе оценки добавленной ценности, предложенная в начале 90-х годов прошлого века исследователем Стюартом Штерном </a:t>
            </a:r>
          </a:p>
          <a:p>
            <a:pPr lvl="0"/>
            <a:r>
              <a:rPr lang="ru-RU" dirty="0"/>
              <a:t>Пирамида деятельности компании. Разработчики К. Мак-</a:t>
            </a:r>
            <a:r>
              <a:rPr lang="ru-RU" dirty="0" err="1"/>
              <a:t>Найр</a:t>
            </a:r>
            <a:r>
              <a:rPr lang="ru-RU" dirty="0"/>
              <a:t>, Р. Линч и К. Кросс (1990 г.);</a:t>
            </a:r>
          </a:p>
          <a:p>
            <a:pPr lvl="0"/>
            <a:r>
              <a:rPr lang="ru-RU" dirty="0"/>
              <a:t>Модель стратегических карт. Разработчик Л. </a:t>
            </a:r>
            <a:r>
              <a:rPr lang="ru-RU" dirty="0" err="1"/>
              <a:t>Мейсел</a:t>
            </a:r>
            <a:r>
              <a:rPr lang="ru-RU" dirty="0"/>
              <a:t> (1992 г.);</a:t>
            </a:r>
          </a:p>
          <a:p>
            <a:pPr lvl="0"/>
            <a:r>
              <a:rPr lang="ru-RU" dirty="0"/>
              <a:t>Система оценки качества изменений и </a:t>
            </a:r>
            <a:r>
              <a:rPr lang="ru-RU" dirty="0" err="1"/>
              <a:t>измерия</a:t>
            </a:r>
            <a:r>
              <a:rPr lang="ru-RU" dirty="0"/>
              <a:t> результатов. Разработчики К. Робертс и П. Адамс (1993 г.);</a:t>
            </a:r>
          </a:p>
          <a:p>
            <a:pPr lvl="0"/>
            <a:r>
              <a:rPr lang="ru-RU" dirty="0"/>
              <a:t>Универсальная система оценки результатов деятельности компании (</a:t>
            </a:r>
            <a:r>
              <a:rPr lang="ru-RU" dirty="0" err="1"/>
              <a:t>Total</a:t>
            </a:r>
            <a:r>
              <a:rPr lang="ru-RU" dirty="0"/>
              <a:t> </a:t>
            </a:r>
            <a:r>
              <a:rPr lang="ru-RU" dirty="0" err="1"/>
              <a:t>Performance</a:t>
            </a:r>
            <a:r>
              <a:rPr lang="ru-RU" dirty="0"/>
              <a:t> </a:t>
            </a:r>
            <a:r>
              <a:rPr lang="ru-RU" dirty="0" err="1"/>
              <a:t>Scorecard</a:t>
            </a:r>
            <a:r>
              <a:rPr lang="ru-RU" dirty="0"/>
              <a:t>), разработанная </a:t>
            </a:r>
            <a:r>
              <a:rPr lang="ru-RU" dirty="0" err="1"/>
              <a:t>Рамперсадом</a:t>
            </a:r>
            <a:r>
              <a:rPr lang="ru-RU" dirty="0"/>
              <a:t> </a:t>
            </a:r>
            <a:r>
              <a:rPr lang="ru-RU" dirty="0" err="1"/>
              <a:t>Хьюбертом</a:t>
            </a:r>
            <a:r>
              <a:rPr lang="ru-RU" dirty="0"/>
              <a:t> в 2003 году.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31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Сегодня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Проблема измерения </a:t>
            </a:r>
            <a:r>
              <a:rPr lang="ru-RU" dirty="0" err="1" smtClean="0"/>
              <a:t>неизмеряемого</a:t>
            </a:r>
            <a:r>
              <a:rPr lang="ru-RU" dirty="0" smtClean="0"/>
              <a:t> возможна только на уровне организации!</a:t>
            </a:r>
          </a:p>
          <a:p>
            <a:r>
              <a:rPr lang="ru-RU" dirty="0"/>
              <a:t>Универсальной системы ключевых индикаторов результативности не существует. Существует определенная парадигма, на базе </a:t>
            </a:r>
            <a:r>
              <a:rPr lang="ru-RU" dirty="0" smtClean="0"/>
              <a:t>которой </a:t>
            </a:r>
            <a:r>
              <a:rPr lang="ru-RU" dirty="0"/>
              <a:t>для каждой конкретной организации специалисты в области менеджмента и управления человеческими ресурсам разрабатывают прикладные показатели и соответствующие коэффициенты </a:t>
            </a:r>
          </a:p>
        </p:txBody>
      </p:sp>
    </p:spTree>
    <p:extLst>
      <p:ext uri="{BB962C8B-B14F-4D97-AF65-F5344CB8AC3E}">
        <p14:creationId xmlns:p14="http://schemas.microsoft.com/office/powerpoint/2010/main" val="3333697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Где они уже применяются 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Российское общество Знание </a:t>
            </a:r>
          </a:p>
          <a:p>
            <a:r>
              <a:rPr lang="ru-RU" dirty="0" smtClean="0"/>
              <a:t>Союз женщин России </a:t>
            </a:r>
          </a:p>
          <a:p>
            <a:r>
              <a:rPr lang="ru-RU" dirty="0" smtClean="0"/>
              <a:t>Государственные структуры власти, в частности, оценка деятельности </a:t>
            </a:r>
            <a:r>
              <a:rPr lang="ru-RU" dirty="0" err="1" smtClean="0"/>
              <a:t>губеранаторов</a:t>
            </a:r>
            <a:endParaRPr lang="ru-RU" dirty="0" smtClean="0"/>
          </a:p>
          <a:p>
            <a:r>
              <a:rPr lang="ru-RU" dirty="0" smtClean="0"/>
              <a:t>Муниципальные структуры власти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257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714202"/>
          </a:xfrm>
        </p:spPr>
        <p:txBody>
          <a:bodyPr>
            <a:normAutofit fontScale="90000"/>
          </a:bodyPr>
          <a:lstStyle/>
          <a:p>
            <a:r>
              <a:rPr lang="ru-RU" dirty="0"/>
              <a:t>Зачем нужны ключевые индикаторы результативности в сфере</a:t>
            </a:r>
            <a:br>
              <a:rPr lang="ru-RU" dirty="0"/>
            </a:br>
            <a:r>
              <a:rPr lang="ru-RU" dirty="0"/>
              <a:t>образования?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ru-RU" dirty="0" smtClean="0"/>
              <a:t>Большое количество видов деятельности, не поддающейся стандартным формам учета</a:t>
            </a:r>
          </a:p>
          <a:p>
            <a:r>
              <a:rPr lang="ru-RU" dirty="0" smtClean="0"/>
              <a:t>Долгосрочные последствия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1996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индикаторы выбирать? (21)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1.	Индикаторы трудовой дисциплины и ответственности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2.	Индикаторы вклада в итоговый финансовый </a:t>
            </a:r>
            <a:r>
              <a:rPr lang="ru-RU" dirty="0" smtClean="0"/>
              <a:t>результат</a:t>
            </a:r>
          </a:p>
          <a:p>
            <a:pPr marL="0" indent="0">
              <a:buNone/>
            </a:pPr>
            <a:r>
              <a:rPr lang="ru-RU" dirty="0"/>
              <a:t>3.	Индикаторы качества учебной </a:t>
            </a:r>
            <a:r>
              <a:rPr lang="ru-RU" dirty="0" smtClean="0"/>
              <a:t>работы</a:t>
            </a:r>
          </a:p>
          <a:p>
            <a:pPr marL="0" indent="0">
              <a:buNone/>
            </a:pPr>
            <a:r>
              <a:rPr lang="ru-RU" dirty="0"/>
              <a:t>4.	Индикаторы качества научной </a:t>
            </a:r>
            <a:r>
              <a:rPr lang="ru-RU" dirty="0" smtClean="0"/>
              <a:t>работы</a:t>
            </a:r>
          </a:p>
          <a:p>
            <a:pPr marL="0" indent="0">
              <a:buNone/>
            </a:pPr>
            <a:r>
              <a:rPr lang="ru-RU" dirty="0"/>
              <a:t>5.	Индикаторы качества воспитательной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827591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Разные функции – разные индикаторы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Key</a:t>
            </a:r>
            <a:r>
              <a:rPr lang="ru-RU" dirty="0" smtClean="0"/>
              <a:t> </a:t>
            </a:r>
            <a:r>
              <a:rPr lang="ru-RU" dirty="0" err="1"/>
              <a:t>Performance</a:t>
            </a:r>
            <a:r>
              <a:rPr lang="ru-RU" dirty="0"/>
              <a:t> </a:t>
            </a:r>
            <a:r>
              <a:rPr lang="ru-RU" dirty="0" err="1"/>
              <a:t>Indicators</a:t>
            </a:r>
            <a:r>
              <a:rPr lang="ru-RU" dirty="0"/>
              <a:t> (KPI) ОТДЕЛОВ  Курского института менеджмента, экономики и бизнеса</a:t>
            </a:r>
          </a:p>
          <a:p>
            <a:pPr marL="0" indent="0">
              <a:buNone/>
            </a:pPr>
            <a:r>
              <a:rPr lang="ru-RU" dirty="0"/>
              <a:t>1.	% исполнения протокольных поручений в срок</a:t>
            </a:r>
          </a:p>
          <a:p>
            <a:pPr marL="0" indent="0">
              <a:buNone/>
            </a:pPr>
            <a:r>
              <a:rPr lang="ru-RU" dirty="0"/>
              <a:t>2.	Наличие и </a:t>
            </a:r>
            <a:r>
              <a:rPr lang="ru-RU" dirty="0" err="1"/>
              <a:t>обновляемость</a:t>
            </a:r>
            <a:r>
              <a:rPr lang="ru-RU" dirty="0"/>
              <a:t> базы данных слушателей и/или студентов прошедших обучение</a:t>
            </a:r>
          </a:p>
          <a:p>
            <a:pPr marL="0" indent="0">
              <a:buNone/>
            </a:pPr>
            <a:r>
              <a:rPr lang="ru-RU" dirty="0"/>
              <a:t>3.	Свод потенциальных партнеров, включая вузы, СПО, школы, коммерческие и некоммерческие структуры</a:t>
            </a:r>
          </a:p>
          <a:p>
            <a:pPr marL="0" indent="0">
              <a:buNone/>
            </a:pPr>
            <a:r>
              <a:rPr lang="ru-RU" dirty="0"/>
              <a:t>4.	Наличие публикаций, характеризующих работу отдела, на сайте МЭБИК и </a:t>
            </a:r>
            <a:r>
              <a:rPr lang="ru-RU" dirty="0" err="1"/>
              <a:t>КТЭиУ</a:t>
            </a:r>
            <a:r>
              <a:rPr lang="ru-RU" dirty="0"/>
              <a:t> (не менее 1 публикации в неделю)</a:t>
            </a:r>
          </a:p>
          <a:p>
            <a:pPr marL="0" indent="0">
              <a:buNone/>
            </a:pPr>
            <a:r>
              <a:rPr lang="ru-RU" dirty="0"/>
              <a:t>5.	Количество целевых договоров по сотрудничеству, переобучению, прохождению практик и т.д. по направлению работы отдела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589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400" dirty="0" smtClean="0"/>
              <a:t>Нужно пробовать!</a:t>
            </a:r>
          </a:p>
          <a:p>
            <a:r>
              <a:rPr lang="ru-RU" dirty="0" smtClean="0"/>
              <a:t>Привязать премиальный фонд к результатам </a:t>
            </a:r>
            <a:r>
              <a:rPr lang="en-US" dirty="0" smtClean="0"/>
              <a:t>KPI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Преподавателей</a:t>
            </a:r>
          </a:p>
          <a:p>
            <a:r>
              <a:rPr lang="ru-RU" dirty="0" smtClean="0"/>
              <a:t>Отделов</a:t>
            </a:r>
          </a:p>
          <a:p>
            <a:r>
              <a:rPr lang="ru-RU" dirty="0" smtClean="0"/>
              <a:t>Методистов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6174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271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ПРОБЛЕМЫ И ПЕРСПЕКТИВЫ ВНЕДРЕНИЯ КЛЮЧЕВЫХ ИНДИКАТОРОВ РЕЗУЛЬТАТИВНОСТИ (КРI) В ВЫСШИХ И СРЕДНИХ УЧЕБНЫХ ЗАВЕДЕНИЯХ</vt:lpstr>
      <vt:lpstr>Истоки KPI</vt:lpstr>
      <vt:lpstr>Другие названия:</vt:lpstr>
      <vt:lpstr>Сегодня</vt:lpstr>
      <vt:lpstr>Где они уже применяются ?</vt:lpstr>
      <vt:lpstr>Зачем нужны ключевые индикаторы результативности в сфере образования? </vt:lpstr>
      <vt:lpstr>Какие индикаторы выбирать? (21)</vt:lpstr>
      <vt:lpstr>Разные функции – разные индикаторы</vt:lpstr>
      <vt:lpstr>Перспективы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И ПЕРСПЕКТИВЫ ВНЕДРЕНИЯ КЛЮЧЕВЫХ ИНДИКАТОРОВ РЕЗУЛЬТАТИВНОСТИ (КРI) В ВЫСШИХ И СРЕДНИХ УЧЕБНЫХ ЗАВЕДЕНИЯХ</dc:title>
  <dc:creator>user</dc:creator>
  <cp:lastModifiedBy>user</cp:lastModifiedBy>
  <cp:revision>5</cp:revision>
  <cp:lastPrinted>2023-02-09T09:19:05Z</cp:lastPrinted>
  <dcterms:created xsi:type="dcterms:W3CDTF">2023-02-09T08:51:15Z</dcterms:created>
  <dcterms:modified xsi:type="dcterms:W3CDTF">2023-02-11T08:09:22Z</dcterms:modified>
</cp:coreProperties>
</file>