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61" r:id="rId5"/>
    <p:sldId id="260" r:id="rId6"/>
    <p:sldId id="263" r:id="rId7"/>
    <p:sldId id="262" r:id="rId8"/>
    <p:sldId id="264" r:id="rId9"/>
    <p:sldId id="266" r:id="rId10"/>
    <p:sldId id="273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7;&#1090;&#1072;&#1090;&#1080;&#1089;&#1090;&#1080;&#1082;&#1072;%20&#1086;&#1073;&#1088;&#1072;&#1079;&#1086;&#1074;&#1072;&#1085;&#1080;&#1103;\&#1057;&#1090;&#1072;&#1090;&#1080;&#1089;&#1090;&#1082;&#1072;%20&#1074;&#1099;&#1089;&#1096;&#1077;&#1075;&#1086;%20&#1086;&#1073;&#1088;&#1072;&#1079;&#1086;&#1074;&#1072;&#1085;&#1080;&#1103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7;&#1090;&#1072;&#1090;&#1080;&#1089;&#1090;&#1080;&#1082;&#1072;%20&#1086;&#1073;&#1088;&#1072;&#1079;&#1086;&#1074;&#1072;&#1085;&#1080;&#1103;\&#1057;&#1090;&#1072;&#1090;&#1080;&#1089;&#1090;&#1082;&#1072;%20&#1074;&#1099;&#1089;&#1096;&#1077;&#1075;&#1086;%20&#1086;&#1073;&#1088;&#1072;&#1079;&#1086;&#1074;&#1072;&#1085;&#1080;&#1103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7;&#1090;&#1072;&#1090;&#1080;&#1089;&#1090;&#1080;&#1082;&#1072;%20&#1086;&#1073;&#1088;&#1072;&#1079;&#1086;&#1074;&#1072;&#1085;&#1080;&#1103;\&#1057;&#1090;&#1072;&#1090;&#1080;&#1089;&#1090;&#1082;&#1072;%20&#1074;&#1099;&#1089;&#1096;&#1077;&#1075;&#1086;%20&#1086;&#1073;&#1088;&#1072;&#1079;&#1086;&#1074;&#1072;&#1085;&#1080;&#1103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7;&#1090;&#1072;&#1090;&#1080;&#1089;&#1090;&#1080;&#1082;&#1072;%20&#1086;&#1073;&#1088;&#1072;&#1079;&#1086;&#1074;&#1072;&#1085;&#1080;&#1103;\&#1057;&#1090;&#1072;&#1090;&#1080;&#1089;&#1090;&#1082;&#1072;%20&#1074;&#1099;&#1089;&#1096;&#1077;&#1075;&#1086;%20&#1086;&#1073;&#1088;&#1072;&#1079;&#1086;&#1074;&#1072;&#1085;&#1080;&#1103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ru-RU" sz="2800" dirty="0"/>
              <a:t>Численность </a:t>
            </a:r>
            <a:r>
              <a:rPr lang="ru-RU" sz="2800" dirty="0" smtClean="0"/>
              <a:t>студентов в РФ </a:t>
            </a:r>
          </a:p>
          <a:p>
            <a:pPr>
              <a:defRPr sz="2400"/>
            </a:pPr>
            <a:r>
              <a:rPr lang="ru-RU" sz="2800" dirty="0" smtClean="0"/>
              <a:t>(тыс. чел., 1992-2012 годы)</a:t>
            </a:r>
            <a:endParaRPr lang="ru-RU" sz="2800" dirty="0"/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Студенты частных вузов</c:v>
          </c:tx>
          <c:xVal>
            <c:strRef>
              <c:f>Лист1!$A$3:$A$22</c:f>
              <c:strCache>
                <c:ptCount val="20"/>
                <c:pt idx="0">
                  <c:v>1993/94</c:v>
                </c:pt>
                <c:pt idx="1">
                  <c:v>1994/95</c:v>
                </c:pt>
                <c:pt idx="2">
                  <c:v>1995/96</c:v>
                </c:pt>
                <c:pt idx="3">
                  <c:v>1996/97</c:v>
                </c:pt>
                <c:pt idx="4">
                  <c:v>1997/98</c:v>
                </c:pt>
                <c:pt idx="5">
                  <c:v>1998/99</c:v>
                </c:pt>
                <c:pt idx="6">
                  <c:v>1999/00</c:v>
                </c:pt>
                <c:pt idx="7">
                  <c:v>2000/01</c:v>
                </c:pt>
                <c:pt idx="8">
                  <c:v>2001/02</c:v>
                </c:pt>
                <c:pt idx="9">
                  <c:v>2002/03</c:v>
                </c:pt>
                <c:pt idx="10">
                  <c:v>2003/04</c:v>
                </c:pt>
                <c:pt idx="11">
                  <c:v>2004/05</c:v>
                </c:pt>
                <c:pt idx="12">
                  <c:v>2005/06</c:v>
                </c:pt>
                <c:pt idx="13">
                  <c:v>2006/07</c:v>
                </c:pt>
                <c:pt idx="14">
                  <c:v>2007/8</c:v>
                </c:pt>
                <c:pt idx="15">
                  <c:v>2008/9</c:v>
                </c:pt>
                <c:pt idx="16">
                  <c:v>2009/10</c:v>
                </c:pt>
                <c:pt idx="17">
                  <c:v>2010/11</c:v>
                </c:pt>
                <c:pt idx="18">
                  <c:v>2011/12</c:v>
                </c:pt>
                <c:pt idx="19">
                  <c:v>2012/13</c:v>
                </c:pt>
              </c:strCache>
            </c:strRef>
          </c:xVal>
          <c:yVal>
            <c:numRef>
              <c:f>Лист1!$D$3:$D$22</c:f>
              <c:numCache>
                <c:formatCode>General</c:formatCode>
                <c:ptCount val="20"/>
                <c:pt idx="0">
                  <c:v>37</c:v>
                </c:pt>
                <c:pt idx="1">
                  <c:v>40</c:v>
                </c:pt>
                <c:pt idx="2">
                  <c:v>53</c:v>
                </c:pt>
                <c:pt idx="3">
                  <c:v>71</c:v>
                </c:pt>
                <c:pt idx="4">
                  <c:v>81</c:v>
                </c:pt>
                <c:pt idx="5">
                  <c:v>108</c:v>
                </c:pt>
                <c:pt idx="6">
                  <c:v>140</c:v>
                </c:pt>
                <c:pt idx="7">
                  <c:v>183</c:v>
                </c:pt>
                <c:pt idx="8">
                  <c:v>224</c:v>
                </c:pt>
                <c:pt idx="9">
                  <c:v>242</c:v>
                </c:pt>
                <c:pt idx="10">
                  <c:v>267</c:v>
                </c:pt>
                <c:pt idx="11">
                  <c:v>290</c:v>
                </c:pt>
                <c:pt idx="12">
                  <c:v>313</c:v>
                </c:pt>
                <c:pt idx="13">
                  <c:v>331</c:v>
                </c:pt>
                <c:pt idx="14">
                  <c:v>331</c:v>
                </c:pt>
                <c:pt idx="15">
                  <c:v>304</c:v>
                </c:pt>
                <c:pt idx="16">
                  <c:v>263</c:v>
                </c:pt>
                <c:pt idx="17">
                  <c:v>214</c:v>
                </c:pt>
                <c:pt idx="18">
                  <c:v>161</c:v>
                </c:pt>
                <c:pt idx="19">
                  <c:v>132</c:v>
                </c:pt>
              </c:numCache>
            </c:numRef>
          </c:yVal>
          <c:smooth val="0"/>
        </c:ser>
        <c:ser>
          <c:idx val="1"/>
          <c:order val="1"/>
          <c:tx>
            <c:v>Студенты государственных вузов/10</c:v>
          </c:tx>
          <c:xVal>
            <c:strRef>
              <c:f>Лист1!$A$3:$A$22</c:f>
              <c:strCache>
                <c:ptCount val="20"/>
                <c:pt idx="0">
                  <c:v>1993/94</c:v>
                </c:pt>
                <c:pt idx="1">
                  <c:v>1994/95</c:v>
                </c:pt>
                <c:pt idx="2">
                  <c:v>1995/96</c:v>
                </c:pt>
                <c:pt idx="3">
                  <c:v>1996/97</c:v>
                </c:pt>
                <c:pt idx="4">
                  <c:v>1997/98</c:v>
                </c:pt>
                <c:pt idx="5">
                  <c:v>1998/99</c:v>
                </c:pt>
                <c:pt idx="6">
                  <c:v>1999/00</c:v>
                </c:pt>
                <c:pt idx="7">
                  <c:v>2000/01</c:v>
                </c:pt>
                <c:pt idx="8">
                  <c:v>2001/02</c:v>
                </c:pt>
                <c:pt idx="9">
                  <c:v>2002/03</c:v>
                </c:pt>
                <c:pt idx="10">
                  <c:v>2003/04</c:v>
                </c:pt>
                <c:pt idx="11">
                  <c:v>2004/05</c:v>
                </c:pt>
                <c:pt idx="12">
                  <c:v>2005/06</c:v>
                </c:pt>
                <c:pt idx="13">
                  <c:v>2006/07</c:v>
                </c:pt>
                <c:pt idx="14">
                  <c:v>2007/8</c:v>
                </c:pt>
                <c:pt idx="15">
                  <c:v>2008/9</c:v>
                </c:pt>
                <c:pt idx="16">
                  <c:v>2009/10</c:v>
                </c:pt>
                <c:pt idx="17">
                  <c:v>2010/11</c:v>
                </c:pt>
                <c:pt idx="18">
                  <c:v>2011/12</c:v>
                </c:pt>
                <c:pt idx="19">
                  <c:v>2012/13</c:v>
                </c:pt>
              </c:strCache>
            </c:strRef>
          </c:xVal>
          <c:yVal>
            <c:numRef>
              <c:f>Лист1!$J$3:$J$22</c:f>
              <c:numCache>
                <c:formatCode>General</c:formatCode>
                <c:ptCount val="20"/>
                <c:pt idx="0">
                  <c:v>254.3</c:v>
                </c:pt>
                <c:pt idx="1">
                  <c:v>253.4</c:v>
                </c:pt>
                <c:pt idx="2">
                  <c:v>265.5</c:v>
                </c:pt>
                <c:pt idx="3">
                  <c:v>280.2</c:v>
                </c:pt>
                <c:pt idx="4">
                  <c:v>304.60000000000002</c:v>
                </c:pt>
                <c:pt idx="5">
                  <c:v>334.7</c:v>
                </c:pt>
                <c:pt idx="6">
                  <c:v>372.8</c:v>
                </c:pt>
                <c:pt idx="7">
                  <c:v>427.1</c:v>
                </c:pt>
                <c:pt idx="8">
                  <c:v>479.7</c:v>
                </c:pt>
                <c:pt idx="9">
                  <c:v>522.9</c:v>
                </c:pt>
                <c:pt idx="10">
                  <c:v>559.6</c:v>
                </c:pt>
                <c:pt idx="11">
                  <c:v>586</c:v>
                </c:pt>
                <c:pt idx="12">
                  <c:v>598.5</c:v>
                </c:pt>
                <c:pt idx="13">
                  <c:v>613.29999999999995</c:v>
                </c:pt>
                <c:pt idx="14">
                  <c:v>620.79999999999995</c:v>
                </c:pt>
                <c:pt idx="15">
                  <c:v>621.5</c:v>
                </c:pt>
                <c:pt idx="16">
                  <c:v>613.6</c:v>
                </c:pt>
                <c:pt idx="17">
                  <c:v>584.9</c:v>
                </c:pt>
                <c:pt idx="18">
                  <c:v>545.4</c:v>
                </c:pt>
                <c:pt idx="19">
                  <c:v>514.4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9737216"/>
        <c:axId val="59738752"/>
      </c:scatterChart>
      <c:valAx>
        <c:axId val="59737216"/>
        <c:scaling>
          <c:orientation val="minMax"/>
          <c:max val="25"/>
          <c:min val="0"/>
        </c:scaling>
        <c:delete val="1"/>
        <c:axPos val="b"/>
        <c:majorTickMark val="out"/>
        <c:minorTickMark val="none"/>
        <c:tickLblPos val="nextTo"/>
        <c:crossAx val="59738752"/>
        <c:crosses val="autoZero"/>
        <c:crossBetween val="midCat"/>
      </c:valAx>
      <c:valAx>
        <c:axId val="597387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9737216"/>
        <c:crosses val="autoZero"/>
        <c:crossBetween val="midCat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/>
            </a:pPr>
            <a:r>
              <a:rPr lang="ru-RU" sz="2800" dirty="0"/>
              <a:t>Динамика</a:t>
            </a:r>
            <a:r>
              <a:rPr lang="ru-RU" sz="2800" baseline="0" dirty="0"/>
              <a:t> численности студентов </a:t>
            </a:r>
            <a:r>
              <a:rPr lang="ru-RU" sz="2800" baseline="0" dirty="0" smtClean="0"/>
              <a:t>РФ</a:t>
            </a:r>
          </a:p>
          <a:p>
            <a:pPr>
              <a:defRPr sz="2800"/>
            </a:pPr>
            <a:r>
              <a:rPr lang="ru-RU" sz="2800" baseline="0" dirty="0" smtClean="0"/>
              <a:t>в </a:t>
            </a:r>
            <a:r>
              <a:rPr lang="ru-RU" sz="2800" baseline="0" dirty="0"/>
              <a:t>1993-2012 годах</a:t>
            </a:r>
            <a:endParaRPr lang="ru-RU" sz="2800" dirty="0"/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Лист1!$L$1</c:f>
              <c:strCache>
                <c:ptCount val="1"/>
                <c:pt idx="0">
                  <c:v>% изменение численности студентов в частных вузах</c:v>
                </c:pt>
              </c:strCache>
            </c:strRef>
          </c:tx>
          <c:xVal>
            <c:strRef>
              <c:f>Лист1!$A$4:$A$22</c:f>
              <c:strCache>
                <c:ptCount val="19"/>
                <c:pt idx="0">
                  <c:v>1994/95</c:v>
                </c:pt>
                <c:pt idx="1">
                  <c:v>1995/96</c:v>
                </c:pt>
                <c:pt idx="2">
                  <c:v>1996/97</c:v>
                </c:pt>
                <c:pt idx="3">
                  <c:v>1997/98</c:v>
                </c:pt>
                <c:pt idx="4">
                  <c:v>1998/99</c:v>
                </c:pt>
                <c:pt idx="5">
                  <c:v>1999/00</c:v>
                </c:pt>
                <c:pt idx="6">
                  <c:v>2000/01</c:v>
                </c:pt>
                <c:pt idx="7">
                  <c:v>2001/02</c:v>
                </c:pt>
                <c:pt idx="8">
                  <c:v>2002/03</c:v>
                </c:pt>
                <c:pt idx="9">
                  <c:v>2003/04</c:v>
                </c:pt>
                <c:pt idx="10">
                  <c:v>2004/05</c:v>
                </c:pt>
                <c:pt idx="11">
                  <c:v>2005/06</c:v>
                </c:pt>
                <c:pt idx="12">
                  <c:v>2006/07</c:v>
                </c:pt>
                <c:pt idx="13">
                  <c:v>2007/8</c:v>
                </c:pt>
                <c:pt idx="14">
                  <c:v>2008/9</c:v>
                </c:pt>
                <c:pt idx="15">
                  <c:v>2009/10</c:v>
                </c:pt>
                <c:pt idx="16">
                  <c:v>2010/11</c:v>
                </c:pt>
                <c:pt idx="17">
                  <c:v>2011/12</c:v>
                </c:pt>
                <c:pt idx="18">
                  <c:v>2012/13</c:v>
                </c:pt>
              </c:strCache>
            </c:strRef>
          </c:xVal>
          <c:yVal>
            <c:numRef>
              <c:f>Лист1!$L$4:$L$22</c:f>
              <c:numCache>
                <c:formatCode>0.0%</c:formatCode>
                <c:ptCount val="19"/>
                <c:pt idx="0">
                  <c:v>8.1081081081081141E-2</c:v>
                </c:pt>
                <c:pt idx="1">
                  <c:v>0.32499999999999996</c:v>
                </c:pt>
                <c:pt idx="2">
                  <c:v>0.33962264150943389</c:v>
                </c:pt>
                <c:pt idx="3">
                  <c:v>0.14084507042253525</c:v>
                </c:pt>
                <c:pt idx="4">
                  <c:v>0.33333333333333326</c:v>
                </c:pt>
                <c:pt idx="5">
                  <c:v>0.29629629629629628</c:v>
                </c:pt>
                <c:pt idx="6">
                  <c:v>0.30714285714285716</c:v>
                </c:pt>
                <c:pt idx="7">
                  <c:v>0.22404371584699456</c:v>
                </c:pt>
                <c:pt idx="8">
                  <c:v>8.0357142857142794E-2</c:v>
                </c:pt>
                <c:pt idx="9">
                  <c:v>0.10330578512396693</c:v>
                </c:pt>
                <c:pt idx="10">
                  <c:v>8.6142322097378266E-2</c:v>
                </c:pt>
                <c:pt idx="11">
                  <c:v>7.9310344827586254E-2</c:v>
                </c:pt>
                <c:pt idx="12">
                  <c:v>5.7507987220447365E-2</c:v>
                </c:pt>
                <c:pt idx="13">
                  <c:v>0</c:v>
                </c:pt>
                <c:pt idx="14">
                  <c:v>-8.1570996978851951E-2</c:v>
                </c:pt>
                <c:pt idx="15">
                  <c:v>-0.13486842105263153</c:v>
                </c:pt>
                <c:pt idx="16">
                  <c:v>-0.18631178707224338</c:v>
                </c:pt>
                <c:pt idx="17">
                  <c:v>-0.24766355140186913</c:v>
                </c:pt>
                <c:pt idx="18">
                  <c:v>-0.18012422360248448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Лист1!$M$1</c:f>
              <c:strCache>
                <c:ptCount val="1"/>
                <c:pt idx="0">
                  <c:v>% изменение численности студентов в государственныхвузах</c:v>
                </c:pt>
              </c:strCache>
            </c:strRef>
          </c:tx>
          <c:xVal>
            <c:strRef>
              <c:f>Лист1!$A$4:$A$22</c:f>
              <c:strCache>
                <c:ptCount val="19"/>
                <c:pt idx="0">
                  <c:v>1994/95</c:v>
                </c:pt>
                <c:pt idx="1">
                  <c:v>1995/96</c:v>
                </c:pt>
                <c:pt idx="2">
                  <c:v>1996/97</c:v>
                </c:pt>
                <c:pt idx="3">
                  <c:v>1997/98</c:v>
                </c:pt>
                <c:pt idx="4">
                  <c:v>1998/99</c:v>
                </c:pt>
                <c:pt idx="5">
                  <c:v>1999/00</c:v>
                </c:pt>
                <c:pt idx="6">
                  <c:v>2000/01</c:v>
                </c:pt>
                <c:pt idx="7">
                  <c:v>2001/02</c:v>
                </c:pt>
                <c:pt idx="8">
                  <c:v>2002/03</c:v>
                </c:pt>
                <c:pt idx="9">
                  <c:v>2003/04</c:v>
                </c:pt>
                <c:pt idx="10">
                  <c:v>2004/05</c:v>
                </c:pt>
                <c:pt idx="11">
                  <c:v>2005/06</c:v>
                </c:pt>
                <c:pt idx="12">
                  <c:v>2006/07</c:v>
                </c:pt>
                <c:pt idx="13">
                  <c:v>2007/8</c:v>
                </c:pt>
                <c:pt idx="14">
                  <c:v>2008/9</c:v>
                </c:pt>
                <c:pt idx="15">
                  <c:v>2009/10</c:v>
                </c:pt>
                <c:pt idx="16">
                  <c:v>2010/11</c:v>
                </c:pt>
                <c:pt idx="17">
                  <c:v>2011/12</c:v>
                </c:pt>
                <c:pt idx="18">
                  <c:v>2012/13</c:v>
                </c:pt>
              </c:strCache>
            </c:strRef>
          </c:xVal>
          <c:yVal>
            <c:numRef>
              <c:f>Лист1!$M$4:$M$22</c:f>
              <c:numCache>
                <c:formatCode>0.00%</c:formatCode>
                <c:ptCount val="19"/>
                <c:pt idx="0">
                  <c:v>-3.5391270153362075E-3</c:v>
                </c:pt>
                <c:pt idx="1">
                  <c:v>4.7750591949486942E-2</c:v>
                </c:pt>
                <c:pt idx="2">
                  <c:v>5.5367231638417946E-2</c:v>
                </c:pt>
                <c:pt idx="3">
                  <c:v>8.7080656673804491E-2</c:v>
                </c:pt>
                <c:pt idx="4">
                  <c:v>9.8818122127380059E-2</c:v>
                </c:pt>
                <c:pt idx="5">
                  <c:v>0.11383328353749644</c:v>
                </c:pt>
                <c:pt idx="6">
                  <c:v>0.14565450643776834</c:v>
                </c:pt>
                <c:pt idx="7">
                  <c:v>0.12315616951533581</c:v>
                </c:pt>
                <c:pt idx="8">
                  <c:v>9.0056285178236273E-2</c:v>
                </c:pt>
                <c:pt idx="9">
                  <c:v>7.0185503920443759E-2</c:v>
                </c:pt>
                <c:pt idx="10">
                  <c:v>4.7176554681915617E-2</c:v>
                </c:pt>
                <c:pt idx="11">
                  <c:v>2.1331058020477744E-2</c:v>
                </c:pt>
                <c:pt idx="12">
                  <c:v>2.4728487886382489E-2</c:v>
                </c:pt>
                <c:pt idx="13">
                  <c:v>1.2228925485080699E-2</c:v>
                </c:pt>
                <c:pt idx="14">
                  <c:v>1.1275773195877914E-3</c:v>
                </c:pt>
                <c:pt idx="15">
                  <c:v>-1.2711182622687001E-2</c:v>
                </c:pt>
                <c:pt idx="16">
                  <c:v>-4.6773142112125243E-2</c:v>
                </c:pt>
                <c:pt idx="17">
                  <c:v>-6.7532911608822022E-2</c:v>
                </c:pt>
                <c:pt idx="18">
                  <c:v>-5.6839017235056799E-2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429120"/>
        <c:axId val="23430656"/>
      </c:scatterChart>
      <c:valAx>
        <c:axId val="23429120"/>
        <c:scaling>
          <c:orientation val="minMax"/>
        </c:scaling>
        <c:delete val="1"/>
        <c:axPos val="b"/>
        <c:majorTickMark val="out"/>
        <c:minorTickMark val="none"/>
        <c:tickLblPos val="nextTo"/>
        <c:crossAx val="23430656"/>
        <c:crosses val="autoZero"/>
        <c:crossBetween val="midCat"/>
      </c:valAx>
      <c:valAx>
        <c:axId val="2343065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23429120"/>
        <c:crosses val="autoZero"/>
        <c:crossBetween val="midCat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/>
            </a:pPr>
            <a:r>
              <a:rPr lang="ru-RU" sz="2800" dirty="0"/>
              <a:t>Численность студентов-очников в РФ </a:t>
            </a:r>
            <a:endParaRPr lang="ru-RU" sz="2800" dirty="0" smtClean="0"/>
          </a:p>
          <a:p>
            <a:pPr>
              <a:defRPr sz="2800"/>
            </a:pPr>
            <a:r>
              <a:rPr lang="ru-RU" sz="2800" dirty="0" smtClean="0"/>
              <a:t>(</a:t>
            </a:r>
            <a:r>
              <a:rPr lang="ru-RU" sz="2800" dirty="0"/>
              <a:t>тыс. чел., 1993-2012 годы)</a:t>
            </a:r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v>Студенты-очники в частных вузах</c:v>
          </c:tx>
          <c:xVal>
            <c:strRef>
              <c:f>Лист1!$A$3:$A$22</c:f>
              <c:strCache>
                <c:ptCount val="20"/>
                <c:pt idx="0">
                  <c:v>1993/94</c:v>
                </c:pt>
                <c:pt idx="1">
                  <c:v>1994/95</c:v>
                </c:pt>
                <c:pt idx="2">
                  <c:v>1995/96</c:v>
                </c:pt>
                <c:pt idx="3">
                  <c:v>1996/97</c:v>
                </c:pt>
                <c:pt idx="4">
                  <c:v>1997/98</c:v>
                </c:pt>
                <c:pt idx="5">
                  <c:v>1998/99</c:v>
                </c:pt>
                <c:pt idx="6">
                  <c:v>1999/00</c:v>
                </c:pt>
                <c:pt idx="7">
                  <c:v>2000/01</c:v>
                </c:pt>
                <c:pt idx="8">
                  <c:v>2001/02</c:v>
                </c:pt>
                <c:pt idx="9">
                  <c:v>2002/03</c:v>
                </c:pt>
                <c:pt idx="10">
                  <c:v>2003/04</c:v>
                </c:pt>
                <c:pt idx="11">
                  <c:v>2004/05</c:v>
                </c:pt>
                <c:pt idx="12">
                  <c:v>2005/06</c:v>
                </c:pt>
                <c:pt idx="13">
                  <c:v>2006/07</c:v>
                </c:pt>
                <c:pt idx="14">
                  <c:v>2007/8</c:v>
                </c:pt>
                <c:pt idx="15">
                  <c:v>2008/9</c:v>
                </c:pt>
                <c:pt idx="16">
                  <c:v>2009/10</c:v>
                </c:pt>
                <c:pt idx="17">
                  <c:v>2010/11</c:v>
                </c:pt>
                <c:pt idx="18">
                  <c:v>2011/12</c:v>
                </c:pt>
                <c:pt idx="19">
                  <c:v>2012/13</c:v>
                </c:pt>
              </c:strCache>
            </c:strRef>
          </c:xVal>
          <c:yVal>
            <c:numRef>
              <c:f>Лист1!$D$3:$D$22</c:f>
              <c:numCache>
                <c:formatCode>General</c:formatCode>
                <c:ptCount val="20"/>
                <c:pt idx="0">
                  <c:v>37</c:v>
                </c:pt>
                <c:pt idx="1">
                  <c:v>40</c:v>
                </c:pt>
                <c:pt idx="2">
                  <c:v>53</c:v>
                </c:pt>
                <c:pt idx="3">
                  <c:v>71</c:v>
                </c:pt>
                <c:pt idx="4">
                  <c:v>81</c:v>
                </c:pt>
                <c:pt idx="5">
                  <c:v>108</c:v>
                </c:pt>
                <c:pt idx="6">
                  <c:v>140</c:v>
                </c:pt>
                <c:pt idx="7">
                  <c:v>183</c:v>
                </c:pt>
                <c:pt idx="8">
                  <c:v>224</c:v>
                </c:pt>
                <c:pt idx="9">
                  <c:v>242</c:v>
                </c:pt>
                <c:pt idx="10">
                  <c:v>267</c:v>
                </c:pt>
                <c:pt idx="11">
                  <c:v>290</c:v>
                </c:pt>
                <c:pt idx="12">
                  <c:v>313</c:v>
                </c:pt>
                <c:pt idx="13">
                  <c:v>331</c:v>
                </c:pt>
                <c:pt idx="14">
                  <c:v>331</c:v>
                </c:pt>
                <c:pt idx="15">
                  <c:v>304</c:v>
                </c:pt>
                <c:pt idx="16">
                  <c:v>263</c:v>
                </c:pt>
                <c:pt idx="17">
                  <c:v>214</c:v>
                </c:pt>
                <c:pt idx="18">
                  <c:v>161</c:v>
                </c:pt>
                <c:pt idx="19">
                  <c:v>132</c:v>
                </c:pt>
              </c:numCache>
            </c:numRef>
          </c:yVal>
          <c:smooth val="1"/>
        </c:ser>
        <c:ser>
          <c:idx val="1"/>
          <c:order val="1"/>
          <c:tx>
            <c:v>Студенты-очники в государственных вузах/10</c:v>
          </c:tx>
          <c:xVal>
            <c:strRef>
              <c:f>Лист1!$A$3:$A$22</c:f>
              <c:strCache>
                <c:ptCount val="20"/>
                <c:pt idx="0">
                  <c:v>1993/94</c:v>
                </c:pt>
                <c:pt idx="1">
                  <c:v>1994/95</c:v>
                </c:pt>
                <c:pt idx="2">
                  <c:v>1995/96</c:v>
                </c:pt>
                <c:pt idx="3">
                  <c:v>1996/97</c:v>
                </c:pt>
                <c:pt idx="4">
                  <c:v>1997/98</c:v>
                </c:pt>
                <c:pt idx="5">
                  <c:v>1998/99</c:v>
                </c:pt>
                <c:pt idx="6">
                  <c:v>1999/00</c:v>
                </c:pt>
                <c:pt idx="7">
                  <c:v>2000/01</c:v>
                </c:pt>
                <c:pt idx="8">
                  <c:v>2001/02</c:v>
                </c:pt>
                <c:pt idx="9">
                  <c:v>2002/03</c:v>
                </c:pt>
                <c:pt idx="10">
                  <c:v>2003/04</c:v>
                </c:pt>
                <c:pt idx="11">
                  <c:v>2004/05</c:v>
                </c:pt>
                <c:pt idx="12">
                  <c:v>2005/06</c:v>
                </c:pt>
                <c:pt idx="13">
                  <c:v>2006/07</c:v>
                </c:pt>
                <c:pt idx="14">
                  <c:v>2007/8</c:v>
                </c:pt>
                <c:pt idx="15">
                  <c:v>2008/9</c:v>
                </c:pt>
                <c:pt idx="16">
                  <c:v>2009/10</c:v>
                </c:pt>
                <c:pt idx="17">
                  <c:v>2010/11</c:v>
                </c:pt>
                <c:pt idx="18">
                  <c:v>2011/12</c:v>
                </c:pt>
                <c:pt idx="19">
                  <c:v>2012/13</c:v>
                </c:pt>
              </c:strCache>
            </c:strRef>
          </c:xVal>
          <c:yVal>
            <c:numRef>
              <c:f>Лист1!$K$3:$K$22</c:f>
              <c:numCache>
                <c:formatCode>General</c:formatCode>
                <c:ptCount val="20"/>
                <c:pt idx="0">
                  <c:v>162.5</c:v>
                </c:pt>
                <c:pt idx="1">
                  <c:v>162.80000000000001</c:v>
                </c:pt>
                <c:pt idx="2">
                  <c:v>170</c:v>
                </c:pt>
                <c:pt idx="3">
                  <c:v>177.7</c:v>
                </c:pt>
                <c:pt idx="4">
                  <c:v>190.2</c:v>
                </c:pt>
                <c:pt idx="5">
                  <c:v>204</c:v>
                </c:pt>
                <c:pt idx="6">
                  <c:v>221.3</c:v>
                </c:pt>
                <c:pt idx="7">
                  <c:v>244.2</c:v>
                </c:pt>
                <c:pt idx="8">
                  <c:v>265.7</c:v>
                </c:pt>
                <c:pt idx="9">
                  <c:v>286.2</c:v>
                </c:pt>
                <c:pt idx="10">
                  <c:v>301</c:v>
                </c:pt>
                <c:pt idx="11">
                  <c:v>314.39999999999998</c:v>
                </c:pt>
                <c:pt idx="12">
                  <c:v>319.5</c:v>
                </c:pt>
                <c:pt idx="13">
                  <c:v>325.10000000000002</c:v>
                </c:pt>
                <c:pt idx="14">
                  <c:v>324.10000000000002</c:v>
                </c:pt>
                <c:pt idx="15">
                  <c:v>315.3</c:v>
                </c:pt>
                <c:pt idx="16">
                  <c:v>301.7</c:v>
                </c:pt>
                <c:pt idx="17">
                  <c:v>286</c:v>
                </c:pt>
                <c:pt idx="18">
                  <c:v>268.7</c:v>
                </c:pt>
                <c:pt idx="19">
                  <c:v>258.89999999999998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460480"/>
        <c:axId val="21954944"/>
      </c:scatterChart>
      <c:valAx>
        <c:axId val="23460480"/>
        <c:scaling>
          <c:orientation val="minMax"/>
        </c:scaling>
        <c:delete val="1"/>
        <c:axPos val="b"/>
        <c:majorTickMark val="out"/>
        <c:minorTickMark val="none"/>
        <c:tickLblPos val="nextTo"/>
        <c:crossAx val="21954944"/>
        <c:crosses val="autoZero"/>
        <c:crossBetween val="midCat"/>
      </c:valAx>
      <c:valAx>
        <c:axId val="219549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460480"/>
        <c:crosses val="autoZero"/>
        <c:crossBetween val="midCat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/>
            </a:pPr>
            <a:r>
              <a:rPr lang="ru-RU" sz="2800" dirty="0" smtClean="0"/>
              <a:t>Динамика </a:t>
            </a:r>
            <a:r>
              <a:rPr lang="ru-RU" sz="2800" dirty="0"/>
              <a:t>численности студентов-очников в РФ в 1993-2012 годах</a:t>
            </a:r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v>% изменение численности студентов-очников в частных вузах</c:v>
          </c:tx>
          <c:xVal>
            <c:strRef>
              <c:f>Лист1!$A$4:$A$22</c:f>
              <c:strCache>
                <c:ptCount val="19"/>
                <c:pt idx="0">
                  <c:v>1994/95</c:v>
                </c:pt>
                <c:pt idx="1">
                  <c:v>1995/96</c:v>
                </c:pt>
                <c:pt idx="2">
                  <c:v>1996/97</c:v>
                </c:pt>
                <c:pt idx="3">
                  <c:v>1997/98</c:v>
                </c:pt>
                <c:pt idx="4">
                  <c:v>1998/99</c:v>
                </c:pt>
                <c:pt idx="5">
                  <c:v>1999/00</c:v>
                </c:pt>
                <c:pt idx="6">
                  <c:v>2000/01</c:v>
                </c:pt>
                <c:pt idx="7">
                  <c:v>2001/02</c:v>
                </c:pt>
                <c:pt idx="8">
                  <c:v>2002/03</c:v>
                </c:pt>
                <c:pt idx="9">
                  <c:v>2003/04</c:v>
                </c:pt>
                <c:pt idx="10">
                  <c:v>2004/05</c:v>
                </c:pt>
                <c:pt idx="11">
                  <c:v>2005/06</c:v>
                </c:pt>
                <c:pt idx="12">
                  <c:v>2006/07</c:v>
                </c:pt>
                <c:pt idx="13">
                  <c:v>2007/8</c:v>
                </c:pt>
                <c:pt idx="14">
                  <c:v>2008/9</c:v>
                </c:pt>
                <c:pt idx="15">
                  <c:v>2009/10</c:v>
                </c:pt>
                <c:pt idx="16">
                  <c:v>2010/11</c:v>
                </c:pt>
                <c:pt idx="17">
                  <c:v>2011/12</c:v>
                </c:pt>
                <c:pt idx="18">
                  <c:v>2012/13</c:v>
                </c:pt>
              </c:strCache>
            </c:strRef>
          </c:xVal>
          <c:yVal>
            <c:numRef>
              <c:f>Лист1!$N$4:$N$22</c:f>
              <c:numCache>
                <c:formatCode>0.0%</c:formatCode>
                <c:ptCount val="19"/>
                <c:pt idx="0">
                  <c:v>8.1081081081081141E-2</c:v>
                </c:pt>
                <c:pt idx="1">
                  <c:v>0.32499999999999996</c:v>
                </c:pt>
                <c:pt idx="2">
                  <c:v>0.33962264150943389</c:v>
                </c:pt>
                <c:pt idx="3">
                  <c:v>0.14084507042253525</c:v>
                </c:pt>
                <c:pt idx="4">
                  <c:v>0.33333333333333326</c:v>
                </c:pt>
                <c:pt idx="5">
                  <c:v>0.29629629629629628</c:v>
                </c:pt>
                <c:pt idx="6">
                  <c:v>0.30714285714285716</c:v>
                </c:pt>
                <c:pt idx="7">
                  <c:v>0.22404371584699456</c:v>
                </c:pt>
                <c:pt idx="8">
                  <c:v>8.0357142857142794E-2</c:v>
                </c:pt>
                <c:pt idx="9">
                  <c:v>0.10330578512396693</c:v>
                </c:pt>
                <c:pt idx="10">
                  <c:v>8.6142322097378266E-2</c:v>
                </c:pt>
                <c:pt idx="11">
                  <c:v>7.9310344827586254E-2</c:v>
                </c:pt>
                <c:pt idx="12">
                  <c:v>5.7507987220447365E-2</c:v>
                </c:pt>
                <c:pt idx="13">
                  <c:v>0</c:v>
                </c:pt>
                <c:pt idx="14">
                  <c:v>-8.1570996978851951E-2</c:v>
                </c:pt>
                <c:pt idx="15">
                  <c:v>-0.13486842105263153</c:v>
                </c:pt>
                <c:pt idx="16">
                  <c:v>-0.18631178707224338</c:v>
                </c:pt>
                <c:pt idx="17">
                  <c:v>-0.24766355140186913</c:v>
                </c:pt>
                <c:pt idx="18">
                  <c:v>-0.18012422360248448</c:v>
                </c:pt>
              </c:numCache>
            </c:numRef>
          </c:yVal>
          <c:smooth val="1"/>
        </c:ser>
        <c:ser>
          <c:idx val="1"/>
          <c:order val="1"/>
          <c:tx>
            <c:v>% изменение численности студентов-очников в государственных вузах</c:v>
          </c:tx>
          <c:xVal>
            <c:strRef>
              <c:f>Лист1!$A$4:$A$22</c:f>
              <c:strCache>
                <c:ptCount val="19"/>
                <c:pt idx="0">
                  <c:v>1994/95</c:v>
                </c:pt>
                <c:pt idx="1">
                  <c:v>1995/96</c:v>
                </c:pt>
                <c:pt idx="2">
                  <c:v>1996/97</c:v>
                </c:pt>
                <c:pt idx="3">
                  <c:v>1997/98</c:v>
                </c:pt>
                <c:pt idx="4">
                  <c:v>1998/99</c:v>
                </c:pt>
                <c:pt idx="5">
                  <c:v>1999/00</c:v>
                </c:pt>
                <c:pt idx="6">
                  <c:v>2000/01</c:v>
                </c:pt>
                <c:pt idx="7">
                  <c:v>2001/02</c:v>
                </c:pt>
                <c:pt idx="8">
                  <c:v>2002/03</c:v>
                </c:pt>
                <c:pt idx="9">
                  <c:v>2003/04</c:v>
                </c:pt>
                <c:pt idx="10">
                  <c:v>2004/05</c:v>
                </c:pt>
                <c:pt idx="11">
                  <c:v>2005/06</c:v>
                </c:pt>
                <c:pt idx="12">
                  <c:v>2006/07</c:v>
                </c:pt>
                <c:pt idx="13">
                  <c:v>2007/8</c:v>
                </c:pt>
                <c:pt idx="14">
                  <c:v>2008/9</c:v>
                </c:pt>
                <c:pt idx="15">
                  <c:v>2009/10</c:v>
                </c:pt>
                <c:pt idx="16">
                  <c:v>2010/11</c:v>
                </c:pt>
                <c:pt idx="17">
                  <c:v>2011/12</c:v>
                </c:pt>
                <c:pt idx="18">
                  <c:v>2012/13</c:v>
                </c:pt>
              </c:strCache>
            </c:strRef>
          </c:xVal>
          <c:yVal>
            <c:numRef>
              <c:f>Лист1!$O$4:$O$22</c:f>
              <c:numCache>
                <c:formatCode>0.0%</c:formatCode>
                <c:ptCount val="19"/>
                <c:pt idx="0">
                  <c:v>1.8461538461538307E-3</c:v>
                </c:pt>
                <c:pt idx="1">
                  <c:v>4.4226044226044259E-2</c:v>
                </c:pt>
                <c:pt idx="2">
                  <c:v>4.5294117647058707E-2</c:v>
                </c:pt>
                <c:pt idx="3">
                  <c:v>7.0343275182892517E-2</c:v>
                </c:pt>
                <c:pt idx="4">
                  <c:v>7.2555205047318605E-2</c:v>
                </c:pt>
                <c:pt idx="5">
                  <c:v>8.4803921568627594E-2</c:v>
                </c:pt>
                <c:pt idx="6">
                  <c:v>0.10347943967464968</c:v>
                </c:pt>
                <c:pt idx="7">
                  <c:v>8.8042588042588132E-2</c:v>
                </c:pt>
                <c:pt idx="8">
                  <c:v>7.7154685735792317E-2</c:v>
                </c:pt>
                <c:pt idx="9">
                  <c:v>5.1712089447938592E-2</c:v>
                </c:pt>
                <c:pt idx="10">
                  <c:v>4.4518272425249084E-2</c:v>
                </c:pt>
                <c:pt idx="11">
                  <c:v>1.6221374045801706E-2</c:v>
                </c:pt>
                <c:pt idx="12">
                  <c:v>1.7527386541471124E-2</c:v>
                </c:pt>
                <c:pt idx="13">
                  <c:v>-3.0759766225776364E-3</c:v>
                </c:pt>
                <c:pt idx="14">
                  <c:v>-2.7152113545202083E-2</c:v>
                </c:pt>
                <c:pt idx="15">
                  <c:v>-4.3133523628290593E-2</c:v>
                </c:pt>
                <c:pt idx="16">
                  <c:v>-5.2038448790188929E-2</c:v>
                </c:pt>
                <c:pt idx="17">
                  <c:v>-6.0489510489510567E-2</c:v>
                </c:pt>
                <c:pt idx="18">
                  <c:v>-3.6471901749162705E-2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992960"/>
        <c:axId val="21994496"/>
      </c:scatterChart>
      <c:valAx>
        <c:axId val="21992960"/>
        <c:scaling>
          <c:orientation val="minMax"/>
        </c:scaling>
        <c:delete val="1"/>
        <c:axPos val="b"/>
        <c:majorTickMark val="out"/>
        <c:minorTickMark val="none"/>
        <c:tickLblPos val="nextTo"/>
        <c:crossAx val="21994496"/>
        <c:crosses val="autoZero"/>
        <c:crossBetween val="midCat"/>
      </c:valAx>
      <c:valAx>
        <c:axId val="2199449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21992960"/>
        <c:crosses val="autoZero"/>
        <c:crossBetween val="midCat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084D-C061-402E-8A29-7920F7480BCB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B609-6F40-4ABD-A9E1-0BD575F02E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867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084D-C061-402E-8A29-7920F7480BCB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B609-6F40-4ABD-A9E1-0BD575F02E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581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084D-C061-402E-8A29-7920F7480BCB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B609-6F40-4ABD-A9E1-0BD575F02E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629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084D-C061-402E-8A29-7920F7480BCB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B609-6F40-4ABD-A9E1-0BD575F02E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964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084D-C061-402E-8A29-7920F7480BCB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B609-6F40-4ABD-A9E1-0BD575F02E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924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084D-C061-402E-8A29-7920F7480BCB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B609-6F40-4ABD-A9E1-0BD575F02E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25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084D-C061-402E-8A29-7920F7480BCB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B609-6F40-4ABD-A9E1-0BD575F02E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937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084D-C061-402E-8A29-7920F7480BCB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B609-6F40-4ABD-A9E1-0BD575F02E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572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084D-C061-402E-8A29-7920F7480BCB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B609-6F40-4ABD-A9E1-0BD575F02E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440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084D-C061-402E-8A29-7920F7480BCB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B609-6F40-4ABD-A9E1-0BD575F02E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053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084D-C061-402E-8A29-7920F7480BCB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B609-6F40-4ABD-A9E1-0BD575F02E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557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F084D-C061-402E-8A29-7920F7480BCB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EB609-6F40-4ABD-A9E1-0BD575F02E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920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klikunov-nd.livejournal.com/" TargetMode="External"/><Relationship Id="rId2" Type="http://schemas.openxmlformats.org/officeDocument/2006/relationships/hyperlink" Target="mailto:nauka@znanie.kurskcity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Частное высшее образование: элитарность или доступность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6872808" cy="1752600"/>
          </a:xfrm>
        </p:spPr>
        <p:txBody>
          <a:bodyPr/>
          <a:lstStyle/>
          <a:p>
            <a:pPr algn="l"/>
            <a:r>
              <a:rPr lang="ru-RU" dirty="0" smtClean="0"/>
              <a:t>Кликунов Н.Д., МЭБИК, 2013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0415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Зарубежный опыт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Частный сектор предоставляет массовое образование, государственный – качественное, престижное и дорогое образование</a:t>
            </a:r>
          </a:p>
          <a:p>
            <a:r>
              <a:rPr lang="ru-RU" dirty="0" smtClean="0"/>
              <a:t>Примеры: Япония, Турция, некоторые штаты США, похоже, Беларусь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5082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Стратегия выживания: позиция Министерства образования и науки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Деление государственных вузов на элитарные и массовые</a:t>
            </a:r>
          </a:p>
          <a:p>
            <a:r>
              <a:rPr lang="ru-RU" dirty="0" smtClean="0"/>
              <a:t>Отсутствие ниш для частного сектора в системе высшего образования</a:t>
            </a:r>
          </a:p>
          <a:p>
            <a:r>
              <a:rPr lang="ru-RU" dirty="0" smtClean="0"/>
              <a:t>Для частных вузов предлагается работа с короткими программами, дополнительное образование, бизнес-консультирование и т.д.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7530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Критика стратегии выживания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В случае неуспеха на ниве, например, коротких программ частные вузы несут издержки и не получают выгод</a:t>
            </a:r>
          </a:p>
          <a:p>
            <a:r>
              <a:rPr lang="ru-RU" dirty="0" smtClean="0"/>
              <a:t>В случае успеха выгоды будут краткосрочными, т.к. видя успех частного сектора государственные вузы достаточно быстро занимают эту нишу</a:t>
            </a:r>
          </a:p>
          <a:p>
            <a:r>
              <a:rPr lang="ru-RU" dirty="0" smtClean="0"/>
              <a:t>Проблема: издержки полностью перекладываются на частный сектор, а возможные выгоды будут получены не полностью</a:t>
            </a:r>
          </a:p>
          <a:p>
            <a:r>
              <a:rPr lang="ru-RU" dirty="0" smtClean="0"/>
              <a:t>Вопрос: зачем быть инновационными?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7964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Ближайшие перспективы: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Радикальное решение справа: коллективный отказ от процедуры аккредитации и уход в «свободное плавание»</a:t>
            </a:r>
          </a:p>
          <a:p>
            <a:r>
              <a:rPr lang="ru-RU" dirty="0" smtClean="0"/>
              <a:t>Решения «идет как идет»: каждый вуз пытается договориться с государством о преференциях в одиночку или уходит из сектора высшего образования</a:t>
            </a:r>
          </a:p>
          <a:p>
            <a:r>
              <a:rPr lang="ru-RU" dirty="0" smtClean="0"/>
              <a:t>Радикальное решение слева: национализация частных вузов </a:t>
            </a:r>
          </a:p>
          <a:p>
            <a:r>
              <a:rPr lang="ru-RU" dirty="0" err="1" smtClean="0"/>
              <a:t>Проблемность</a:t>
            </a:r>
            <a:r>
              <a:rPr lang="ru-RU" dirty="0" smtClean="0"/>
              <a:t> промежуточных решений для всей системы частного образования в целом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4998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делать: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Элитарное образование как фактор выживания частного сектора</a:t>
            </a:r>
          </a:p>
          <a:p>
            <a:r>
              <a:rPr lang="ru-RU" dirty="0" smtClean="0"/>
              <a:t>Требования гарантий на долгосрочное получение выгод при реализации рискованных инновационных программ</a:t>
            </a:r>
          </a:p>
          <a:p>
            <a:r>
              <a:rPr lang="ru-RU" dirty="0" smtClean="0"/>
              <a:t>Кооперация с зарубежными частными вузами</a:t>
            </a:r>
          </a:p>
          <a:p>
            <a:r>
              <a:rPr lang="ru-RU" dirty="0" smtClean="0"/>
              <a:t>Развитие классического франчайзинга в системе </a:t>
            </a:r>
            <a:r>
              <a:rPr lang="ru-RU" smtClean="0"/>
              <a:t>частного российского образования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40183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Контактная информация: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Сайт </a:t>
            </a:r>
            <a:r>
              <a:rPr lang="ru-RU" dirty="0" err="1" smtClean="0"/>
              <a:t>МЭБИКа</a:t>
            </a:r>
            <a:r>
              <a:rPr lang="ru-RU" dirty="0" smtClean="0"/>
              <a:t>: </a:t>
            </a:r>
            <a:r>
              <a:rPr lang="en-US" dirty="0" smtClean="0"/>
              <a:t> www.mebik.ru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E-mail: </a:t>
            </a:r>
            <a:r>
              <a:rPr lang="en-US" dirty="0" smtClean="0">
                <a:hlinkClick r:id="rId2"/>
              </a:rPr>
              <a:t>nauka@znanie.kurskcity.ru</a:t>
            </a:r>
            <a:endParaRPr lang="en-US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Блог в живом журнале:</a:t>
            </a:r>
          </a:p>
          <a:p>
            <a:pPr marL="0" indent="0">
              <a:buNone/>
            </a:pPr>
            <a:r>
              <a:rPr lang="ru-RU" dirty="0" smtClean="0"/>
              <a:t>«Курск и его окрестности» (</a:t>
            </a:r>
            <a:r>
              <a:rPr lang="en-US" dirty="0" smtClean="0">
                <a:hlinkClick r:id="rId3"/>
              </a:rPr>
              <a:t>http://klikunov-nd.livejournal.com/</a:t>
            </a:r>
            <a:r>
              <a:rPr lang="ru-RU" dirty="0" smtClean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3226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World Genesis</a:t>
            </a:r>
            <a:r>
              <a:rPr lang="ru-RU" dirty="0" smtClean="0"/>
              <a:t> </a:t>
            </a:r>
            <a:r>
              <a:rPr lang="en-US" dirty="0" smtClean="0"/>
              <a:t>of Higher Education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Университеты как частные организации</a:t>
            </a:r>
          </a:p>
          <a:p>
            <a:r>
              <a:rPr lang="ru-RU" dirty="0" smtClean="0"/>
              <a:t>Отсутствие национальных границ</a:t>
            </a:r>
          </a:p>
          <a:p>
            <a:r>
              <a:rPr lang="ru-RU" dirty="0" smtClean="0"/>
              <a:t>Наличие </a:t>
            </a:r>
            <a:r>
              <a:rPr lang="en-US" dirty="0" smtClean="0"/>
              <a:t>lingua franca</a:t>
            </a:r>
          </a:p>
          <a:p>
            <a:r>
              <a:rPr lang="ru-RU" dirty="0" smtClean="0"/>
              <a:t>Мобильность студентов и преподавателей</a:t>
            </a:r>
          </a:p>
          <a:p>
            <a:r>
              <a:rPr lang="ru-RU" dirty="0" smtClean="0"/>
              <a:t>Наличие </a:t>
            </a:r>
            <a:r>
              <a:rPr lang="ru-RU" dirty="0" err="1" smtClean="0"/>
              <a:t>эндаумента</a:t>
            </a:r>
            <a:r>
              <a:rPr lang="ru-RU" dirty="0" smtClean="0"/>
              <a:t> (церковь, бизнес или государство), определяющего вектор развития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9042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Родовые травмы российского высшего образования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Частные вузы как производная от государственных вузов</a:t>
            </a:r>
          </a:p>
          <a:p>
            <a:r>
              <a:rPr lang="ru-RU" dirty="0" smtClean="0"/>
              <a:t>Отсутствие </a:t>
            </a:r>
            <a:r>
              <a:rPr lang="ru-RU" dirty="0" err="1" smtClean="0"/>
              <a:t>эндаумента</a:t>
            </a:r>
            <a:endParaRPr lang="ru-RU" dirty="0" smtClean="0"/>
          </a:p>
          <a:p>
            <a:r>
              <a:rPr lang="ru-RU" dirty="0" smtClean="0"/>
              <a:t>Отсутствие стратегии развития </a:t>
            </a:r>
          </a:p>
          <a:p>
            <a:r>
              <a:rPr lang="ru-RU" dirty="0" smtClean="0"/>
              <a:t>Заполнение свободных ниш</a:t>
            </a:r>
          </a:p>
          <a:p>
            <a:r>
              <a:rPr lang="ru-RU" dirty="0" smtClean="0"/>
              <a:t>Наличие неудовлетворенного спроса на высшее образование в 90-х годах прошлого века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0062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7909097"/>
              </p:ext>
            </p:extLst>
          </p:nvPr>
        </p:nvGraphicFramePr>
        <p:xfrm>
          <a:off x="457200" y="404664"/>
          <a:ext cx="8579296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8301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8431622"/>
              </p:ext>
            </p:extLst>
          </p:nvPr>
        </p:nvGraphicFramePr>
        <p:xfrm>
          <a:off x="457200" y="332656"/>
          <a:ext cx="8363272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0602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2801891"/>
              </p:ext>
            </p:extLst>
          </p:nvPr>
        </p:nvGraphicFramePr>
        <p:xfrm>
          <a:off x="395536" y="332656"/>
          <a:ext cx="8496944" cy="5954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0715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1933138"/>
              </p:ext>
            </p:extLst>
          </p:nvPr>
        </p:nvGraphicFramePr>
        <p:xfrm>
          <a:off x="323528" y="188640"/>
          <a:ext cx="8424936" cy="6487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172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236778"/>
              </p:ext>
            </p:extLst>
          </p:nvPr>
        </p:nvGraphicFramePr>
        <p:xfrm>
          <a:off x="395536" y="476672"/>
          <a:ext cx="8424936" cy="568724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408712"/>
                <a:gridCol w="2016224"/>
              </a:tblGrid>
              <a:tr h="710906">
                <a:tc>
                  <a:txBody>
                    <a:bodyPr/>
                    <a:lstStyle/>
                    <a:p>
                      <a:r>
                        <a:rPr lang="ru-RU" dirty="0" smtClean="0"/>
                        <a:t>Корреляция: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10906">
                <a:tc>
                  <a:txBody>
                    <a:bodyPr/>
                    <a:lstStyle/>
                    <a:p>
                      <a:r>
                        <a:rPr lang="ru-RU" dirty="0" smtClean="0"/>
                        <a:t>Между численностью студентов в государственных и частных вузах в 1993-2012  годах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0,980</a:t>
                      </a:r>
                      <a:endParaRPr lang="ru-RU" sz="2400" dirty="0"/>
                    </a:p>
                  </a:txBody>
                  <a:tcPr/>
                </a:tc>
              </a:tr>
              <a:tr h="710906">
                <a:tc>
                  <a:txBody>
                    <a:bodyPr/>
                    <a:lstStyle/>
                    <a:p>
                      <a:r>
                        <a:rPr lang="ru-RU" dirty="0" smtClean="0"/>
                        <a:t>Между динамикой численности студентов в государственных и частных вузах в 1993-2012 годах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0,857</a:t>
                      </a:r>
                      <a:endParaRPr lang="ru-RU" sz="2400" dirty="0"/>
                    </a:p>
                  </a:txBody>
                  <a:tcPr/>
                </a:tc>
              </a:tr>
              <a:tr h="710906">
                <a:tc>
                  <a:txBody>
                    <a:bodyPr/>
                    <a:lstStyle/>
                    <a:p>
                      <a:r>
                        <a:rPr lang="ru-RU" dirty="0" smtClean="0"/>
                        <a:t>Между численность студентов-очников в государственных и частных вузах в 1993-2012 годах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0,975</a:t>
                      </a:r>
                      <a:endParaRPr lang="ru-RU" sz="2400" dirty="0"/>
                    </a:p>
                  </a:txBody>
                  <a:tcPr/>
                </a:tc>
              </a:tr>
              <a:tr h="710906">
                <a:tc>
                  <a:txBody>
                    <a:bodyPr/>
                    <a:lstStyle/>
                    <a:p>
                      <a:r>
                        <a:rPr lang="ru-RU" dirty="0" smtClean="0"/>
                        <a:t>Между динамикой численности студентов-очников в государственных и частных вузах в 1993-2012 годах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0,882</a:t>
                      </a:r>
                      <a:endParaRPr lang="ru-RU" sz="2400" dirty="0"/>
                    </a:p>
                  </a:txBody>
                  <a:tcPr/>
                </a:tc>
              </a:tr>
              <a:tr h="710906">
                <a:tc>
                  <a:txBody>
                    <a:bodyPr/>
                    <a:lstStyle/>
                    <a:p>
                      <a:r>
                        <a:rPr lang="ru-RU" dirty="0" smtClean="0"/>
                        <a:t>Между числом государственных и частных вузов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0,884</a:t>
                      </a:r>
                      <a:endParaRPr lang="ru-RU" sz="2400" dirty="0"/>
                    </a:p>
                  </a:txBody>
                  <a:tcPr/>
                </a:tc>
              </a:tr>
              <a:tr h="710906">
                <a:tc>
                  <a:txBody>
                    <a:bodyPr/>
                    <a:lstStyle/>
                    <a:p>
                      <a:r>
                        <a:rPr lang="ru-RU" dirty="0" smtClean="0"/>
                        <a:t>Между ППС в государственных и частных вузах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0,811</a:t>
                      </a:r>
                      <a:endParaRPr lang="ru-RU" sz="2400" dirty="0"/>
                    </a:p>
                  </a:txBody>
                  <a:tcPr/>
                </a:tc>
              </a:tr>
              <a:tr h="710906">
                <a:tc>
                  <a:txBody>
                    <a:bodyPr/>
                    <a:lstStyle/>
                    <a:p>
                      <a:r>
                        <a:rPr lang="ru-RU" dirty="0" smtClean="0"/>
                        <a:t>Между количеством студентов в расчете на</a:t>
                      </a:r>
                      <a:r>
                        <a:rPr lang="ru-RU" baseline="0" dirty="0" smtClean="0"/>
                        <a:t> одного преподавателя в государственных и частных вузах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0,496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3437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Зарубежный опыт: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Частный сектор как носитель элитарного образования</a:t>
            </a:r>
          </a:p>
          <a:p>
            <a:r>
              <a:rPr lang="ru-RU" dirty="0" smtClean="0"/>
              <a:t>Государство предоставляет массовое, дешевое и непрестижное образование.</a:t>
            </a:r>
          </a:p>
          <a:p>
            <a:r>
              <a:rPr lang="ru-RU" dirty="0" smtClean="0"/>
              <a:t>Частный сектор – сектор престижного образования</a:t>
            </a:r>
          </a:p>
          <a:p>
            <a:r>
              <a:rPr lang="ru-RU" dirty="0" smtClean="0"/>
              <a:t>Примеры: Франция, Великобритания, некоторые штаты США и, по-видимому, Германия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36318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484</Words>
  <Application>Microsoft Office PowerPoint</Application>
  <PresentationFormat>Экран (4:3)</PresentationFormat>
  <Paragraphs>72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Частное высшее образование: элитарность или доступность</vt:lpstr>
      <vt:lpstr>World Genesis of Higher Education</vt:lpstr>
      <vt:lpstr>Родовые травмы российского высшего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Зарубежный опыт:</vt:lpstr>
      <vt:lpstr>Зарубежный опыт</vt:lpstr>
      <vt:lpstr>Стратегия выживания: позиция Министерства образования и науки</vt:lpstr>
      <vt:lpstr>Критика стратегии выживания</vt:lpstr>
      <vt:lpstr>Ближайшие перспективы:</vt:lpstr>
      <vt:lpstr>Что делать:</vt:lpstr>
      <vt:lpstr> 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Частное высшее образование: элитарность или доступность</dc:title>
  <dc:creator>user</dc:creator>
  <cp:lastModifiedBy>user</cp:lastModifiedBy>
  <cp:revision>14</cp:revision>
  <dcterms:created xsi:type="dcterms:W3CDTF">2013-09-16T05:52:07Z</dcterms:created>
  <dcterms:modified xsi:type="dcterms:W3CDTF">2013-10-18T07:03:25Z</dcterms:modified>
</cp:coreProperties>
</file>