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2" r:id="rId18"/>
    <p:sldId id="281" r:id="rId19"/>
    <p:sldId id="288" r:id="rId20"/>
    <p:sldId id="280" r:id="rId21"/>
    <p:sldId id="279" r:id="rId22"/>
    <p:sldId id="278" r:id="rId23"/>
    <p:sldId id="275" r:id="rId24"/>
    <p:sldId id="276" r:id="rId25"/>
    <p:sldId id="277" r:id="rId26"/>
    <p:sldId id="261" r:id="rId27"/>
    <p:sldId id="283" r:id="rId28"/>
    <p:sldId id="287" r:id="rId29"/>
    <p:sldId id="284" r:id="rId30"/>
    <p:sldId id="289" r:id="rId31"/>
    <p:sldId id="285" r:id="rId32"/>
    <p:sldId id="290" r:id="rId33"/>
    <p:sldId id="291" r:id="rId34"/>
    <p:sldId id="292" r:id="rId35"/>
    <p:sldId id="294" r:id="rId36"/>
    <p:sldId id="295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&#1050;&#1086;&#1088;&#1086;&#1074;&#1080;&#1085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2;&#1086;&#1085;&#1080;&#1090;&#1086;&#1088;&#1080;&#1085;&#1075;-2012\&#1040;&#1085;&#1072;&#1083;&#1080;&#1079;%20&#1072;&#1085;&#1082;&#1077;&#1090;-&#1043;&#1088;&#1072;&#1085;&#1090;&#1086;&#1073;&#1088;&#1072;&#1079;&#1086;&#1074;&#1072;&#1085;&#1080;&#1077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v>Сильные стороны российского высшего образования</c:v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'1-4 служ'!$A$5:$A$10</c:f>
              <c:strCache>
                <c:ptCount val="6"/>
                <c:pt idx="0">
                  <c:v>Высокий уровень математической и технической подготовки специалиста</c:v>
                </c:pt>
                <c:pt idx="1">
                  <c:v>прикладной характер образования</c:v>
                </c:pt>
                <c:pt idx="2">
                  <c:v>гуманитарная направленность образования</c:v>
                </c:pt>
                <c:pt idx="3">
                  <c:v>ориентированность на умение работать в команде</c:v>
                </c:pt>
                <c:pt idx="4">
                  <c:v>проектная направленность образования</c:v>
                </c:pt>
                <c:pt idx="5">
                  <c:v>Универсализм выпускников</c:v>
                </c:pt>
              </c:strCache>
            </c:strRef>
          </c:cat>
          <c:val>
            <c:numRef>
              <c:f>'1-4 служ'!$B$5:$B$10</c:f>
              <c:numCache>
                <c:formatCode>General</c:formatCode>
                <c:ptCount val="6"/>
                <c:pt idx="0">
                  <c:v>15</c:v>
                </c:pt>
                <c:pt idx="1">
                  <c:v>10</c:v>
                </c:pt>
                <c:pt idx="2">
                  <c:v>18</c:v>
                </c:pt>
                <c:pt idx="3">
                  <c:v>8</c:v>
                </c:pt>
                <c:pt idx="4">
                  <c:v>13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Распределение респондентов по частоте упоминаемых компьютерных программ</c:v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'[Анализ анкет-Грантобразование)Коровина.xlsx]5-8-Обр'!$F$5:$F$10</c:f>
              <c:strCache>
                <c:ptCount val="6"/>
                <c:pt idx="0">
                  <c:v>Указали 0 программ</c:v>
                </c:pt>
                <c:pt idx="1">
                  <c:v>Указали 1 программу</c:v>
                </c:pt>
                <c:pt idx="2">
                  <c:v>Указали 2 программы</c:v>
                </c:pt>
                <c:pt idx="3">
                  <c:v>Указали 3 программы</c:v>
                </c:pt>
                <c:pt idx="4">
                  <c:v>Указали более 3 программ</c:v>
                </c:pt>
                <c:pt idx="5">
                  <c:v>Указали все программы</c:v>
                </c:pt>
              </c:strCache>
            </c:strRef>
          </c:cat>
          <c:val>
            <c:numRef>
              <c:f>'[Анализ анкет-Грантобразование)Коровина.xlsx]5-8-Обр'!$G$5:$G$10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12</c:v>
                </c:pt>
                <c:pt idx="3">
                  <c:v>68</c:v>
                </c:pt>
                <c:pt idx="4">
                  <c:v>19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"/>
          <c:y val="0.17944578866420252"/>
          <c:w val="0.87517133275007286"/>
          <c:h val="0.1770363566825446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513123359580052"/>
          <c:y val="0"/>
          <c:w val="0.63486876640419942"/>
          <c:h val="0.64897039591353267"/>
        </c:manualLayout>
      </c:layout>
      <c:barChart>
        <c:barDir val="col"/>
        <c:grouping val="clustered"/>
        <c:varyColors val="0"/>
        <c:ser>
          <c:idx val="0"/>
          <c:order val="0"/>
          <c:tx>
            <c:v>Сальдо популярности направлений подготовки профессоналов в высшем образовании</c:v>
          </c:tx>
          <c:invertIfNegative val="0"/>
          <c:cat>
            <c:strRef>
              <c:f>'5-8 служ'!$F$28:$F$33</c:f>
              <c:strCache>
                <c:ptCount val="6"/>
                <c:pt idx="0">
                  <c:v>Направление гуманитарного профиля</c:v>
                </c:pt>
                <c:pt idx="1">
                  <c:v>Направление технико-инженерного профиля</c:v>
                </c:pt>
                <c:pt idx="2">
                  <c:v>Экономико-управленческое направление</c:v>
                </c:pt>
                <c:pt idx="3">
                  <c:v>Юридическое направление</c:v>
                </c:pt>
                <c:pt idx="4">
                  <c:v>Политолого-социологическое направление</c:v>
                </c:pt>
                <c:pt idx="5">
                  <c:v>Психологическое направление</c:v>
                </c:pt>
              </c:strCache>
            </c:strRef>
          </c:cat>
          <c:val>
            <c:numRef>
              <c:f>'5-8 служ'!$H$28:$H$33</c:f>
              <c:numCache>
                <c:formatCode>General</c:formatCode>
                <c:ptCount val="6"/>
                <c:pt idx="0">
                  <c:v>-1</c:v>
                </c:pt>
                <c:pt idx="1">
                  <c:v>34</c:v>
                </c:pt>
                <c:pt idx="2">
                  <c:v>10</c:v>
                </c:pt>
                <c:pt idx="3">
                  <c:v>-9</c:v>
                </c:pt>
                <c:pt idx="4">
                  <c:v>0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55168"/>
        <c:axId val="27256704"/>
      </c:barChart>
      <c:catAx>
        <c:axId val="27255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27256704"/>
        <c:crosses val="autoZero"/>
        <c:auto val="1"/>
        <c:lblAlgn val="ctr"/>
        <c:lblOffset val="100"/>
        <c:noMultiLvlLbl val="0"/>
      </c:catAx>
      <c:valAx>
        <c:axId val="2725670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272551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200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Сальдо популярности направлений высшего образования</c:v>
          </c:tx>
          <c:invertIfNegative val="0"/>
          <c:cat>
            <c:strRef>
              <c:f>'5-8-Обр'!$F$28:$F$34</c:f>
              <c:strCache>
                <c:ptCount val="7"/>
                <c:pt idx="0">
                  <c:v>Направление гуманитарного профиля</c:v>
                </c:pt>
                <c:pt idx="1">
                  <c:v>Направление технико-инженерного профиля</c:v>
                </c:pt>
                <c:pt idx="2">
                  <c:v>Экономико-управленческое направление</c:v>
                </c:pt>
                <c:pt idx="3">
                  <c:v>Юридическое направление</c:v>
                </c:pt>
                <c:pt idx="4">
                  <c:v>Политолого-социологическое направление</c:v>
                </c:pt>
                <c:pt idx="5">
                  <c:v>Психологическое направление</c:v>
                </c:pt>
                <c:pt idx="6">
                  <c:v>Информационное направление</c:v>
                </c:pt>
              </c:strCache>
            </c:strRef>
          </c:cat>
          <c:val>
            <c:numRef>
              <c:f>'5-8-Обр'!$H$28:$H$34</c:f>
              <c:numCache>
                <c:formatCode>General</c:formatCode>
                <c:ptCount val="7"/>
                <c:pt idx="0">
                  <c:v>-2</c:v>
                </c:pt>
                <c:pt idx="1">
                  <c:v>64</c:v>
                </c:pt>
                <c:pt idx="2">
                  <c:v>-2</c:v>
                </c:pt>
                <c:pt idx="3">
                  <c:v>-51</c:v>
                </c:pt>
                <c:pt idx="4">
                  <c:v>6</c:v>
                </c:pt>
                <c:pt idx="5">
                  <c:v>10</c:v>
                </c:pt>
                <c:pt idx="6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39456"/>
        <c:axId val="27165824"/>
      </c:barChart>
      <c:catAx>
        <c:axId val="27139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7165824"/>
        <c:crosses val="autoZero"/>
        <c:auto val="1"/>
        <c:lblAlgn val="ctr"/>
        <c:lblOffset val="100"/>
        <c:noMultiLvlLbl val="0"/>
      </c:catAx>
      <c:valAx>
        <c:axId val="27165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71394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200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Теория и практика в высшем образовании</c:v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'5-8 служ'!$A$43:$A$45</c:f>
              <c:strCache>
                <c:ptCount val="3"/>
                <c:pt idx="0">
                  <c:v>30% - теория, 70% - практика</c:v>
                </c:pt>
                <c:pt idx="1">
                  <c:v>50% - теория, 50% - практика</c:v>
                </c:pt>
                <c:pt idx="2">
                  <c:v>70% - теория, 30% - практика</c:v>
                </c:pt>
              </c:strCache>
            </c:strRef>
          </c:cat>
          <c:val>
            <c:numRef>
              <c:f>'5-8 служ'!$B$43:$B$45</c:f>
              <c:numCache>
                <c:formatCode>General</c:formatCode>
                <c:ptCount val="3"/>
                <c:pt idx="0">
                  <c:v>15</c:v>
                </c:pt>
                <c:pt idx="1">
                  <c:v>30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951467872071543"/>
          <c:y val="0.49821286652144525"/>
          <c:w val="0.36048532127928451"/>
          <c:h val="0.3037495003825705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Соотношение теории и практики в высшем образовании</c:v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'5-8-Обр'!$A$44:$A$46</c:f>
              <c:strCache>
                <c:ptCount val="3"/>
                <c:pt idx="0">
                  <c:v>30% - теория, 70% - практика</c:v>
                </c:pt>
                <c:pt idx="1">
                  <c:v>50% - теория, 50% - практика</c:v>
                </c:pt>
                <c:pt idx="2">
                  <c:v>70% - теория, 30% - практика</c:v>
                </c:pt>
              </c:strCache>
            </c:strRef>
          </c:cat>
          <c:val>
            <c:numRef>
              <c:f>'5-8-Обр'!$B$44:$B$46</c:f>
              <c:numCache>
                <c:formatCode>General</c:formatCode>
                <c:ptCount val="3"/>
                <c:pt idx="0">
                  <c:v>40</c:v>
                </c:pt>
                <c:pt idx="1">
                  <c:v>51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 rtl="0"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Критерии конкурентоспособности высшего учебного заведения</c:v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'9-служ'!$P$5:$P$10</c:f>
              <c:strCache>
                <c:ptCount val="6"/>
                <c:pt idx="0">
                  <c:v>Экономическая устойчивость</c:v>
                </c:pt>
                <c:pt idx="1">
                  <c:v>Паблисити</c:v>
                </c:pt>
                <c:pt idx="2">
                  <c:v>Репутация</c:v>
                </c:pt>
                <c:pt idx="3">
                  <c:v>Уровень квалиф. преподавателей</c:v>
                </c:pt>
                <c:pt idx="4">
                  <c:v>Уровень знаний студентов</c:v>
                </c:pt>
                <c:pt idx="5">
                  <c:v>Другое</c:v>
                </c:pt>
              </c:strCache>
            </c:strRef>
          </c:cat>
          <c:val>
            <c:numRef>
              <c:f>'9-служ'!$O$5:$O$10</c:f>
              <c:numCache>
                <c:formatCode>General</c:formatCode>
                <c:ptCount val="6"/>
                <c:pt idx="0">
                  <c:v>14.29</c:v>
                </c:pt>
                <c:pt idx="1">
                  <c:v>11</c:v>
                </c:pt>
                <c:pt idx="2">
                  <c:v>10.5</c:v>
                </c:pt>
                <c:pt idx="3">
                  <c:v>17.580000000000002</c:v>
                </c:pt>
                <c:pt idx="4">
                  <c:v>13</c:v>
                </c:pt>
                <c:pt idx="5">
                  <c:v>1.75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289472"/>
        <c:axId val="27324416"/>
      </c:barChart>
      <c:catAx>
        <c:axId val="272894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7324416"/>
        <c:crosses val="autoZero"/>
        <c:auto val="1"/>
        <c:lblAlgn val="ctr"/>
        <c:lblOffset val="100"/>
        <c:noMultiLvlLbl val="0"/>
      </c:catAx>
      <c:valAx>
        <c:axId val="27324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289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Критерии конкурентоспособности высшего учебного заведения</c:v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'9-обр'!$P$5:$P$10</c:f>
              <c:strCache>
                <c:ptCount val="6"/>
                <c:pt idx="0">
                  <c:v>Экономическая устойчивость</c:v>
                </c:pt>
                <c:pt idx="1">
                  <c:v>Паблисити</c:v>
                </c:pt>
                <c:pt idx="2">
                  <c:v>Репутация</c:v>
                </c:pt>
                <c:pt idx="3">
                  <c:v>Уровень квалиф. преподавателей</c:v>
                </c:pt>
                <c:pt idx="4">
                  <c:v>Уровень знаний студентов</c:v>
                </c:pt>
                <c:pt idx="5">
                  <c:v>Другое</c:v>
                </c:pt>
              </c:strCache>
            </c:strRef>
          </c:cat>
          <c:val>
            <c:numRef>
              <c:f>'9-обр'!$O$5:$O$10</c:f>
              <c:numCache>
                <c:formatCode>General</c:formatCode>
                <c:ptCount val="6"/>
                <c:pt idx="0">
                  <c:v>25.53</c:v>
                </c:pt>
                <c:pt idx="1">
                  <c:v>22.86</c:v>
                </c:pt>
                <c:pt idx="2">
                  <c:v>23.43</c:v>
                </c:pt>
                <c:pt idx="3">
                  <c:v>34.29</c:v>
                </c:pt>
                <c:pt idx="4">
                  <c:v>34.950000000000003</c:v>
                </c:pt>
                <c:pt idx="5">
                  <c:v>24.45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790720"/>
        <c:axId val="27826432"/>
      </c:barChart>
      <c:catAx>
        <c:axId val="277907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7826432"/>
        <c:crosses val="autoZero"/>
        <c:auto val="1"/>
        <c:lblAlgn val="ctr"/>
        <c:lblOffset val="100"/>
        <c:noMultiLvlLbl val="0"/>
      </c:catAx>
      <c:valAx>
        <c:axId val="27826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790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Вес критериев, влияющих на качество высшего образования</c:v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'9-служ'!$P$5:$P$10</c:f>
              <c:strCache>
                <c:ptCount val="6"/>
                <c:pt idx="0">
                  <c:v>Экономическая устойчивость</c:v>
                </c:pt>
                <c:pt idx="1">
                  <c:v>Паблисити</c:v>
                </c:pt>
                <c:pt idx="2">
                  <c:v>Репутация</c:v>
                </c:pt>
                <c:pt idx="3">
                  <c:v>Уровень квалиф. преподавателей</c:v>
                </c:pt>
                <c:pt idx="4">
                  <c:v>Уровень знаний студентов</c:v>
                </c:pt>
                <c:pt idx="5">
                  <c:v>Другое</c:v>
                </c:pt>
              </c:strCache>
            </c:strRef>
          </c:cat>
          <c:val>
            <c:numRef>
              <c:f>'9-служ'!$O$5:$O$10</c:f>
              <c:numCache>
                <c:formatCode>General</c:formatCode>
                <c:ptCount val="6"/>
                <c:pt idx="0">
                  <c:v>14.29</c:v>
                </c:pt>
                <c:pt idx="1">
                  <c:v>11</c:v>
                </c:pt>
                <c:pt idx="2">
                  <c:v>10.5</c:v>
                </c:pt>
                <c:pt idx="3">
                  <c:v>17.580000000000002</c:v>
                </c:pt>
                <c:pt idx="4">
                  <c:v>13</c:v>
                </c:pt>
                <c:pt idx="5">
                  <c:v>1.75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397445805385438"/>
          <c:y val="0.11497729875387845"/>
          <c:w val="0.78841207349081366"/>
          <c:h val="0.19387255264791162"/>
        </c:manualLayout>
      </c:layout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Вес критериев, влияющих на качество высшего образования</c:v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'9-обр'!$P$5:$P$10</c:f>
              <c:strCache>
                <c:ptCount val="6"/>
                <c:pt idx="0">
                  <c:v>Экономическая устойчивость</c:v>
                </c:pt>
                <c:pt idx="1">
                  <c:v>Паблисити</c:v>
                </c:pt>
                <c:pt idx="2">
                  <c:v>Репутация</c:v>
                </c:pt>
                <c:pt idx="3">
                  <c:v>Уровень квалиф. преподавателей</c:v>
                </c:pt>
                <c:pt idx="4">
                  <c:v>Уровень знаний студентов</c:v>
                </c:pt>
                <c:pt idx="5">
                  <c:v>Другое</c:v>
                </c:pt>
              </c:strCache>
            </c:strRef>
          </c:cat>
          <c:val>
            <c:numRef>
              <c:f>'9-обр'!$O$5:$O$10</c:f>
              <c:numCache>
                <c:formatCode>General</c:formatCode>
                <c:ptCount val="6"/>
                <c:pt idx="0">
                  <c:v>25.53</c:v>
                </c:pt>
                <c:pt idx="1">
                  <c:v>22.86</c:v>
                </c:pt>
                <c:pt idx="2">
                  <c:v>23.43</c:v>
                </c:pt>
                <c:pt idx="3">
                  <c:v>34.29</c:v>
                </c:pt>
                <c:pt idx="4">
                  <c:v>34.950000000000003</c:v>
                </c:pt>
                <c:pt idx="5">
                  <c:v>24.45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v>Сильные стороны российского образования</c:v>
          </c:tx>
          <c:dLbls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'[Анализ анкет-Грантобразование)Коровина.xlsx]1-4-Обр'!$A$5:$A$13</c:f>
              <c:strCache>
                <c:ptCount val="9"/>
                <c:pt idx="0">
                  <c:v>Высокий уровень математической и технической подготовки специалиста</c:v>
                </c:pt>
                <c:pt idx="1">
                  <c:v>Прикладной характер образования</c:v>
                </c:pt>
                <c:pt idx="2">
                  <c:v>Гуманитарная направленность образования</c:v>
                </c:pt>
                <c:pt idx="3">
                  <c:v>Ориентированность на умение работать в команде</c:v>
                </c:pt>
                <c:pt idx="4">
                  <c:v>Проектная направленность образования</c:v>
                </c:pt>
                <c:pt idx="5">
                  <c:v>Универсализм выпускников</c:v>
                </c:pt>
                <c:pt idx="6">
                  <c:v>Взятки</c:v>
                </c:pt>
                <c:pt idx="7">
                  <c:v>Недостаточность бюджет. Мест</c:v>
                </c:pt>
                <c:pt idx="8">
                  <c:v>Нет сторон</c:v>
                </c:pt>
              </c:strCache>
            </c:strRef>
          </c:cat>
          <c:val>
            <c:numRef>
              <c:f>'[Анализ анкет-Грантобразование)Коровина.xlsx]1-4-Обр'!$B$5:$B$13</c:f>
              <c:numCache>
                <c:formatCode>General</c:formatCode>
                <c:ptCount val="9"/>
                <c:pt idx="0">
                  <c:v>36</c:v>
                </c:pt>
                <c:pt idx="1">
                  <c:v>19</c:v>
                </c:pt>
                <c:pt idx="2">
                  <c:v>34</c:v>
                </c:pt>
                <c:pt idx="3">
                  <c:v>21</c:v>
                </c:pt>
                <c:pt idx="4">
                  <c:v>12</c:v>
                </c:pt>
                <c:pt idx="5">
                  <c:v>46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v>Слабые стороны российского высшего образования</c:v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'1-4 служ'!$A$5:$A$10</c:f>
              <c:strCache>
                <c:ptCount val="6"/>
                <c:pt idx="0">
                  <c:v>Высокий уровень математической и технической подготовки специалиста</c:v>
                </c:pt>
                <c:pt idx="1">
                  <c:v>прикладной характер образования</c:v>
                </c:pt>
                <c:pt idx="2">
                  <c:v>гуманитарная направленность образования</c:v>
                </c:pt>
                <c:pt idx="3">
                  <c:v>ориентированность на умение работать в команде</c:v>
                </c:pt>
                <c:pt idx="4">
                  <c:v>проектная направленность образования</c:v>
                </c:pt>
                <c:pt idx="5">
                  <c:v>Универсализм выпускников</c:v>
                </c:pt>
              </c:strCache>
            </c:strRef>
          </c:cat>
          <c:val>
            <c:numRef>
              <c:f>'1-4 служ'!$C$5:$C$10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12</c:v>
                </c:pt>
                <c:pt idx="3">
                  <c:v>8</c:v>
                </c:pt>
                <c:pt idx="4">
                  <c:v>7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v>Слабые стороны российского образования</c:v>
          </c:tx>
          <c:dLbls>
            <c:dLbl>
              <c:idx val="7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'[Анализ анкет-Грантобразование)Коровина.xlsx]1-4-Обр'!$A$5:$A$13</c:f>
              <c:strCache>
                <c:ptCount val="9"/>
                <c:pt idx="0">
                  <c:v>Высокий уровень математической и технической подготовки специалиста</c:v>
                </c:pt>
                <c:pt idx="1">
                  <c:v>Прикладной характер образования</c:v>
                </c:pt>
                <c:pt idx="2">
                  <c:v>Гуманитарная направленность образования</c:v>
                </c:pt>
                <c:pt idx="3">
                  <c:v>Ориентированность на умение работать в команде</c:v>
                </c:pt>
                <c:pt idx="4">
                  <c:v>Проектная направленность образования</c:v>
                </c:pt>
                <c:pt idx="5">
                  <c:v>Универсализм выпускников</c:v>
                </c:pt>
                <c:pt idx="6">
                  <c:v>Взятки</c:v>
                </c:pt>
                <c:pt idx="7">
                  <c:v>Недостаточность бюджет. Мест</c:v>
                </c:pt>
                <c:pt idx="8">
                  <c:v>Нет сторон</c:v>
                </c:pt>
              </c:strCache>
            </c:strRef>
          </c:cat>
          <c:val>
            <c:numRef>
              <c:f>'[Анализ анкет-Грантобразование)Коровина.xlsx]1-4-Обр'!$C$5:$C$13</c:f>
              <c:numCache>
                <c:formatCode>General</c:formatCode>
                <c:ptCount val="9"/>
                <c:pt idx="0">
                  <c:v>23</c:v>
                </c:pt>
                <c:pt idx="1">
                  <c:v>26</c:v>
                </c:pt>
                <c:pt idx="2">
                  <c:v>18</c:v>
                </c:pt>
                <c:pt idx="3">
                  <c:v>23</c:v>
                </c:pt>
                <c:pt idx="4">
                  <c:v>24</c:v>
                </c:pt>
                <c:pt idx="5">
                  <c:v>21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Сальдо сильных и слабых сторон российского высшего образования</c:v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'1-4 служ'!$A$5:$A$12</c:f>
              <c:strCache>
                <c:ptCount val="8"/>
                <c:pt idx="0">
                  <c:v>Высокий уровень математической и технической подготовки специалиста</c:v>
                </c:pt>
                <c:pt idx="1">
                  <c:v>прикладной характер образования</c:v>
                </c:pt>
                <c:pt idx="2">
                  <c:v>гуманитарная направленность образования</c:v>
                </c:pt>
                <c:pt idx="3">
                  <c:v>ориентированность на умение работать в команде</c:v>
                </c:pt>
                <c:pt idx="4">
                  <c:v>проектная направленность образования</c:v>
                </c:pt>
                <c:pt idx="5">
                  <c:v>Универсализм выпускников</c:v>
                </c:pt>
                <c:pt idx="6">
                  <c:v>Взятки</c:v>
                </c:pt>
                <c:pt idx="7">
                  <c:v>Недостаточность бюджетных мест</c:v>
                </c:pt>
              </c:strCache>
            </c:strRef>
          </c:cat>
          <c:val>
            <c:numRef>
              <c:f>'1-4 служ'!$E$5:$E$12</c:f>
              <c:numCache>
                <c:formatCode>General</c:formatCode>
                <c:ptCount val="8"/>
                <c:pt idx="0">
                  <c:v>8</c:v>
                </c:pt>
                <c:pt idx="1">
                  <c:v>2</c:v>
                </c:pt>
                <c:pt idx="2">
                  <c:v>6</c:v>
                </c:pt>
                <c:pt idx="3">
                  <c:v>0</c:v>
                </c:pt>
                <c:pt idx="4">
                  <c:v>6</c:v>
                </c:pt>
                <c:pt idx="5">
                  <c:v>2</c:v>
                </c:pt>
                <c:pt idx="6">
                  <c:v>-2</c:v>
                </c:pt>
                <c:pt idx="7">
                  <c:v>-1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482368"/>
        <c:axId val="23485056"/>
      </c:barChart>
      <c:catAx>
        <c:axId val="234823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3485056"/>
        <c:crosses val="autoZero"/>
        <c:auto val="1"/>
        <c:lblAlgn val="ctr"/>
        <c:lblOffset val="100"/>
        <c:noMultiLvlLbl val="0"/>
      </c:catAx>
      <c:valAx>
        <c:axId val="234850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48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Сальдо сильных и слабых сторон российского образования</c:v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'1-4-Обр'!$A$5:$A$11</c:f>
              <c:strCache>
                <c:ptCount val="7"/>
                <c:pt idx="0">
                  <c:v>Универсализм выпускников</c:v>
                </c:pt>
                <c:pt idx="1">
                  <c:v>гуманитарная направленность образования</c:v>
                </c:pt>
                <c:pt idx="2">
                  <c:v>Высокий уровень математической и технической подготовки специалиста</c:v>
                </c:pt>
                <c:pt idx="3">
                  <c:v>Ориентированность на умение работать в команде</c:v>
                </c:pt>
                <c:pt idx="4">
                  <c:v>Взятки</c:v>
                </c:pt>
                <c:pt idx="5">
                  <c:v>Прикладной характер образования</c:v>
                </c:pt>
                <c:pt idx="6">
                  <c:v>Проектная направленность образования</c:v>
                </c:pt>
              </c:strCache>
            </c:strRef>
          </c:cat>
          <c:val>
            <c:numRef>
              <c:f>'1-4-Обр'!$F$5:$F$11</c:f>
              <c:numCache>
                <c:formatCode>General</c:formatCode>
                <c:ptCount val="7"/>
                <c:pt idx="0">
                  <c:v>25</c:v>
                </c:pt>
                <c:pt idx="1">
                  <c:v>16</c:v>
                </c:pt>
                <c:pt idx="2">
                  <c:v>13</c:v>
                </c:pt>
                <c:pt idx="3">
                  <c:v>-2</c:v>
                </c:pt>
                <c:pt idx="4">
                  <c:v>-2</c:v>
                </c:pt>
                <c:pt idx="5">
                  <c:v>-7</c:v>
                </c:pt>
                <c:pt idx="6">
                  <c:v>-12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497728"/>
        <c:axId val="23516288"/>
      </c:barChart>
      <c:catAx>
        <c:axId val="23497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3516288"/>
        <c:crosses val="autoZero"/>
        <c:auto val="1"/>
        <c:lblAlgn val="ctr"/>
        <c:lblOffset val="100"/>
        <c:noMultiLvlLbl val="0"/>
      </c:catAx>
      <c:valAx>
        <c:axId val="235162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497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400"/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v>Влияние организационно-правовой формы вуза на качество образования</c:v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'1-4 служ'!$A$37:$A$40</c:f>
              <c:strCache>
                <c:ptCount val="4"/>
                <c:pt idx="0">
                  <c:v>Влияет</c:v>
                </c:pt>
                <c:pt idx="1">
                  <c:v>Не влияет</c:v>
                </c:pt>
                <c:pt idx="2">
                  <c:v>Затруднились</c:v>
                </c:pt>
                <c:pt idx="3">
                  <c:v>Не отвечали на вопрос</c:v>
                </c:pt>
              </c:strCache>
            </c:strRef>
          </c:cat>
          <c:val>
            <c:numRef>
              <c:f>'1-4 служ'!$B$37:$B$40</c:f>
              <c:numCache>
                <c:formatCode>General</c:formatCode>
                <c:ptCount val="4"/>
                <c:pt idx="0">
                  <c:v>21</c:v>
                </c:pt>
                <c:pt idx="1">
                  <c:v>21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Влияние организационно-правовой формы вуза на качество высшего образования</c:v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'[Анализ анкет-Грантобразование)Коровина.xlsx]1-4-Обр'!$A$36:$A$38</c:f>
              <c:strCache>
                <c:ptCount val="3"/>
                <c:pt idx="0">
                  <c:v>Влияет</c:v>
                </c:pt>
                <c:pt idx="1">
                  <c:v>Не влияет</c:v>
                </c:pt>
                <c:pt idx="2">
                  <c:v>Затруднились</c:v>
                </c:pt>
              </c:strCache>
            </c:strRef>
          </c:cat>
          <c:val>
            <c:numRef>
              <c:f>'[Анализ анкет-Грантобразование)Коровина.xlsx]1-4-Обр'!$B$36:$B$38</c:f>
              <c:numCache>
                <c:formatCode>General</c:formatCode>
                <c:ptCount val="3"/>
                <c:pt idx="0">
                  <c:v>53</c:v>
                </c:pt>
                <c:pt idx="1">
                  <c:v>38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9288969087197433"/>
          <c:y val="5.3314620556995276E-2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v>Распределение респондентов по частоте упоминаемых компьютерных программ</c:v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'5-8 служ'!$F$5:$F$8</c:f>
              <c:strCache>
                <c:ptCount val="4"/>
                <c:pt idx="0">
                  <c:v>Указали 0 программ</c:v>
                </c:pt>
                <c:pt idx="1">
                  <c:v>Указали 1 программу</c:v>
                </c:pt>
                <c:pt idx="2">
                  <c:v>Указали 2 программы</c:v>
                </c:pt>
                <c:pt idx="3">
                  <c:v>Указали 3 программы</c:v>
                </c:pt>
              </c:strCache>
            </c:strRef>
          </c:cat>
          <c:val>
            <c:numRef>
              <c:f>'5-8 служ'!$G$5:$G$8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13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0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11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61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15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31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1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51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8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40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69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50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EF3D-1FFB-4389-B59E-588257845C16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5ADDE-CBF5-4E7F-A491-98E290C54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1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klikunov-nd.livejournal.com/" TargetMode="External"/><Relationship Id="rId2" Type="http://schemas.openxmlformats.org/officeDocument/2006/relationships/hyperlink" Target="mailto:nauka@znanie.kurskcity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Анализ результатов мониторинга качества высшего </a:t>
            </a:r>
            <a:r>
              <a:rPr lang="ru-RU" b="1" dirty="0" smtClean="0"/>
              <a:t>образования</a:t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200" b="1" dirty="0"/>
              <a:t>(грант </a:t>
            </a:r>
            <a:r>
              <a:rPr lang="ru-RU" sz="2200" b="1" dirty="0" smtClean="0"/>
              <a:t>№ 275-06, Фонд подготовки кадрового резерва «Государственный клуб»)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6800800" cy="1752600"/>
          </a:xfrm>
        </p:spPr>
        <p:txBody>
          <a:bodyPr/>
          <a:lstStyle/>
          <a:p>
            <a:pPr algn="l"/>
            <a:r>
              <a:rPr lang="ru-RU" dirty="0" smtClean="0"/>
              <a:t>Кликунов Н.Д., МЭБИК, 2013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053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Частный или государственный?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5078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7777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Частный или государственный?</a:t>
            </a:r>
            <a:br>
              <a:rPr lang="ru-RU" dirty="0" smtClean="0"/>
            </a:br>
            <a:r>
              <a:rPr lang="ru-RU" dirty="0" smtClean="0"/>
              <a:t>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7758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0526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Востребованность компьютерных программ: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840623"/>
              </p:ext>
            </p:extLst>
          </p:nvPr>
        </p:nvGraphicFramePr>
        <p:xfrm>
          <a:off x="611559" y="1654908"/>
          <a:ext cx="8136904" cy="5344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9182"/>
                <a:gridCol w="1726188"/>
                <a:gridCol w="1411534"/>
              </a:tblGrid>
              <a:tr h="92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 программы: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Частота упоминаний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Excell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36,8%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Word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30,8%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Power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Point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8,5%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Photoshop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3,4%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3DMax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4,3%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Aссess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3,4%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Paint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0,9%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AutoCad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0,9%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CorelDraw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3,4%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Gimp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0,0%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Компас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0,9%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Statistics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4,3%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Указали все программы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2,6%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7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100,0%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929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Востребованность компьютерных программ: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873002"/>
              </p:ext>
            </p:extLst>
          </p:nvPr>
        </p:nvGraphicFramePr>
        <p:xfrm>
          <a:off x="395535" y="1484788"/>
          <a:ext cx="8352928" cy="5114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4645"/>
                <a:gridCol w="2084220"/>
                <a:gridCol w="1524063"/>
              </a:tblGrid>
              <a:tr h="698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Название программы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Частота упоминаний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Excell;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31,2%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Word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30,2%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Power Point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15,3%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Photoshop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4,4%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3DMax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Aссess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8,1%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Paint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2,5%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AutoCad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CorelDraw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1,6%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Gimp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Компас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Statistics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2,8%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Указали все программы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100,0%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495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вы в «программах» сами-то разбираетесь?: практики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3851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2218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вы в «программах» сами-то разбираетесь?: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5576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6718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день грядущий нам готовит?: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00265"/>
              </p:ext>
            </p:extLst>
          </p:nvPr>
        </p:nvGraphicFramePr>
        <p:xfrm>
          <a:off x="323529" y="1484781"/>
          <a:ext cx="8640958" cy="5040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0224"/>
                <a:gridCol w="1024533"/>
                <a:gridCol w="1176201"/>
              </a:tblGrid>
              <a:tr h="858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какие направления высшего образования будет расти спрос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Абс. знач.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гуманитарного профиля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3,6%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0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технико-инженерного профиля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42,9%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00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Экономико-управленческое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22,6%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16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Юридическое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8,3%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Политолого</a:t>
                      </a:r>
                      <a:r>
                        <a:rPr lang="ru-RU" sz="2000" dirty="0">
                          <a:effectLst/>
                        </a:rPr>
                        <a:t>-социологическое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3,6%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16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Психологическое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9,5%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16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Информационное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8,3%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16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Рабочие специальности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1,2%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16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100,0%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41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день грядущий нам готовит?: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436446"/>
              </p:ext>
            </p:extLst>
          </p:nvPr>
        </p:nvGraphicFramePr>
        <p:xfrm>
          <a:off x="395536" y="1628800"/>
          <a:ext cx="8424936" cy="504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6828"/>
                <a:gridCol w="935249"/>
                <a:gridCol w="1252859"/>
              </a:tblGrid>
              <a:tr h="68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какие направления высшего образования спрос будет расти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Абс. знач.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гуманитарного профиля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4,4%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8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технико-инженерного профиля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36,6%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Экономико-управленческое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16,4%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1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Юридическое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3,3%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Политолого</a:t>
                      </a:r>
                      <a:r>
                        <a:rPr lang="ru-RU" sz="2000" dirty="0">
                          <a:effectLst/>
                        </a:rPr>
                        <a:t>-социологическое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3,8%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5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Психологическое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9,8%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7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Информационное направление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24,0%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1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1,6%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1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100,0%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1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вот вам сюда не надо: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48380"/>
              </p:ext>
            </p:extLst>
          </p:nvPr>
        </p:nvGraphicFramePr>
        <p:xfrm>
          <a:off x="323527" y="1412775"/>
          <a:ext cx="8496944" cy="5155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9714"/>
                <a:gridCol w="989780"/>
                <a:gridCol w="1137450"/>
              </a:tblGrid>
              <a:tr h="690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какие направления высшего образования спрос будет снижаться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Абс. знач.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9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гуманитарного профиля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9,3%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9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Направление технико-инженерного профиля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4,7%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89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Экономико-управленческое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20,9%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1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Юридическое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37,2%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Политолого-социологическое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7,0%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55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Муниципальные служащие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2,3%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1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Торговля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4,7%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4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Медицина, аграрии, строители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14,0%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4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100,0%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197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вот вам сюда не надо: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419108"/>
              </p:ext>
            </p:extLst>
          </p:nvPr>
        </p:nvGraphicFramePr>
        <p:xfrm>
          <a:off x="395536" y="1268760"/>
          <a:ext cx="8424935" cy="5592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1447"/>
                <a:gridCol w="1071204"/>
                <a:gridCol w="1072284"/>
              </a:tblGrid>
              <a:tr h="5065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какие направления высшего образования спрос будет сокращаться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Абс. знач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33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Направление гуманитарного профиля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8,3%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33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Направление технико-инженерного профиля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2,5%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33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Экономико-управленческое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26,4%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Юридическое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47,1%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33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Политолого-социологическое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0,8%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7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Психологическое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6,6%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82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Информационное направление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0,8%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7,4%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100,0%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69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Охват респондентов: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Мониторингом было охвачено две группы респондентов. В первую группу респондентов вошли муниципальные служащие и другие лица, не имеющие непосредственного отношения к системе высшего образования. Во вторую группу были включены респонденты, имеющие непосредственное отношение к системе высшего образов</a:t>
            </a:r>
          </a:p>
        </p:txBody>
      </p:sp>
    </p:spTree>
    <p:extLst>
      <p:ext uri="{BB962C8B-B14F-4D97-AF65-F5344CB8AC3E}">
        <p14:creationId xmlns:p14="http://schemas.microsoft.com/office/powerpoint/2010/main" val="4293894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Сальдо прогнозов по спросу: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6595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3447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Сальдо прогнозов по спросу: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6237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1936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 к нам, практикам, со своей теорией не лезьте: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6062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625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 к нам, теоретикам, со своей практикой не лезьте: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6804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2710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Строим производственную функцию образования: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882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5002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Строим производственную функцию образования: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860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8512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Итоговый расклад факторов конкурентоспособности: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160047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4555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Итоговый расклад факторов конкурентоспособности: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4856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5487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Практики в качестве конкурентных преимуществ высшего образования России выделяют уровень математической культуры выпускников, проектную направленность и гуманитарную направленность образования. Педагоги к конкурентным преимуществам относят универсализм выпускников, гуманитарную направленность образования и высокий уровень математической и технической подготовки. Следует отметить расхождение мнений двух групп респондентов по параметру «Проектная направленность образования». Практики считают этот параметр сильной стороной (сальдо составляет плюс 6), а педагоги слабой (сальдо составляет минус 12). Вторым по значимости расхождением стал параметр «Прикладная направленность образования». Педагоги считают этот параметр слабым местом российской высшей школы (минус 7), мнение практиков разделилось.</a:t>
            </a:r>
          </a:p>
        </p:txBody>
      </p:sp>
    </p:spTree>
    <p:extLst>
      <p:ext uri="{BB962C8B-B14F-4D97-AF65-F5344CB8AC3E}">
        <p14:creationId xmlns:p14="http://schemas.microsoft.com/office/powerpoint/2010/main" val="15290161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В вопросе о влиянии организационно-правового статуса вуза на качество образования педагоги и практики дали несколько разные ответы. Практики в меньшей степени склонны обращать внимание на организационно правовой статус вуза (из них связали статус вуза и качество образование только 35%), а вот по мнению 51% педагогов связь между организационно-правовым статусом вуза и качеством образования существует.</a:t>
            </a:r>
          </a:p>
        </p:txBody>
      </p:sp>
    </p:spTree>
    <p:extLst>
      <p:ext uri="{BB962C8B-B14F-4D97-AF65-F5344CB8AC3E}">
        <p14:creationId xmlns:p14="http://schemas.microsoft.com/office/powerpoint/2010/main" val="428657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проводился мониторинг?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Мониторинг проводился в 15 районах Курской области, 2-х районах Белгородской и 3-х районах Воронежской области.  Так же в опросе приняли участие представители областных центров указанных областей. Общее количество респондентов, охваченных мониторингом составило </a:t>
            </a:r>
            <a:r>
              <a:rPr lang="ru-RU" b="1" dirty="0"/>
              <a:t>60 человек</a:t>
            </a:r>
            <a:r>
              <a:rPr lang="ru-RU" dirty="0"/>
              <a:t>, не имеющих непосредственного отношения к системе образования, и </a:t>
            </a:r>
            <a:r>
              <a:rPr lang="ru-RU" b="1" dirty="0"/>
              <a:t>105 человек</a:t>
            </a:r>
            <a:r>
              <a:rPr lang="ru-RU" dirty="0"/>
              <a:t>, имеющих непосредственное отношение к системе высшего образования, включая директоров сельских и городских школ Курской области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0111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Анализ показал, что педагоги лучше ориентируются в современной информационной среде по сравнению с практиками. Наиболее востребованными программами и у практиков, и у педагогов оказались </a:t>
            </a:r>
            <a:r>
              <a:rPr lang="en-US" dirty="0" err="1"/>
              <a:t>Excell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dirty="0"/>
              <a:t>Word</a:t>
            </a:r>
            <a:r>
              <a:rPr lang="ru-RU" dirty="0"/>
              <a:t>, что очевидно. Далее по значимости у практиков идет презентационная программа  </a:t>
            </a:r>
            <a:r>
              <a:rPr lang="en-US" dirty="0"/>
              <a:t>Power Point</a:t>
            </a:r>
            <a:r>
              <a:rPr lang="ru-RU" dirty="0"/>
              <a:t>, педагоги в качестве значимых программ помимо программы </a:t>
            </a:r>
            <a:r>
              <a:rPr lang="en-US" dirty="0"/>
              <a:t>Power Point </a:t>
            </a:r>
            <a:r>
              <a:rPr lang="ru-RU" dirty="0"/>
              <a:t>выделили </a:t>
            </a:r>
            <a:r>
              <a:rPr lang="en-US" dirty="0"/>
              <a:t>Photoshop</a:t>
            </a:r>
            <a:r>
              <a:rPr lang="ru-RU" dirty="0"/>
              <a:t>, </a:t>
            </a:r>
            <a:r>
              <a:rPr lang="en-US" dirty="0"/>
              <a:t>Access</a:t>
            </a:r>
            <a:r>
              <a:rPr lang="ru-RU" dirty="0"/>
              <a:t> и </a:t>
            </a:r>
            <a:r>
              <a:rPr lang="en-US" dirty="0"/>
              <a:t>Statistics</a:t>
            </a:r>
            <a:r>
              <a:rPr lang="ru-RU" dirty="0"/>
              <a:t>. Следует констатировать, что спрос на информационные технологии у практиков достаточно низок, что, возможно, объясняется их относительно более низким уровнем информационной культуры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923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В вопросах, связанных с спросом на конкретные направления подготовки специалистов в высшем образовании и педагоги, и практики выделяют технико-инженерное направление. Чисто положительное сальдо составило100 или 61% от общего числа лиц, принявших участие в мониторинге. Так же обе группы респондентов считают, что на юридическое направление спрос будет падать (суммарное сальдо минус 60). В отношение спроса на экономико-управленческое направление мнения двух групп разделились. Практики считают, что спрос на экономистов и менеджеров будет расти, педагоги – будет снижаться. Так же по мнению респондентов спросом будет пользоваться информационное направление (у практиков чистое сальдо составило плюс 7, у педагогов плюс 43)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12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вопросе оптимального соотношения теории и практики в системе высшего образования педагоги и практики высказали схожую точку зрения. Большинство посчитало оптимальным соотношение 50% - теория, 50% - практика. Мнение педагогов несколько больше «сдвинуто» в сторону значимости практики по сравнению с мнением практиков</a:t>
            </a:r>
          </a:p>
        </p:txBody>
      </p:sp>
    </p:spTree>
    <p:extLst>
      <p:ext uri="{BB962C8B-B14F-4D97-AF65-F5344CB8AC3E}">
        <p14:creationId xmlns:p14="http://schemas.microsoft.com/office/powerpoint/2010/main" val="3957791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По вопросу значимости критериев конкурентоспособности высшего учебного заведения и педагоги, и практики высказали достаточно схожие позиции. К наиболее значимым критериям были отнесены экономическая устойчивость вуза, уровень квалификации преподавателей и уровень знаний студентов. В сумме эти критерии набрали 66% у практиков и 57% у педагогов. Педагоги чаще, чем практики, указывали на то, что возможно выделение других факторов, помимо указанных в анкете, влияющих на качество высшего образования. Критерию «Репутация вуза» и педагоги, и практики определили вес в 0.15. Устойчивость мнений респондентов разных социальных и экономических страт позволяет считать эти веса достаточно устойчивыми и на их основе рассчитать параметры производственной функции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5543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сопоставления: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Исследование выявило положительную корреляцию между возрастом респондентов и скептическим отношением к развитию современной высшей школы. Лица более старшего возраста менее ответственно относились к заполнению анкеты и высказывали отрицательное отношения к существующим новациям в системе высшего образования России</a:t>
            </a:r>
          </a:p>
        </p:txBody>
      </p:sp>
    </p:spTree>
    <p:extLst>
      <p:ext uri="{BB962C8B-B14F-4D97-AF65-F5344CB8AC3E}">
        <p14:creationId xmlns:p14="http://schemas.microsoft.com/office/powerpoint/2010/main" val="282664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Pictures\redstick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90550"/>
            <a:ext cx="6912768" cy="586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294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Контактная информация: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Сайт </a:t>
            </a:r>
            <a:r>
              <a:rPr lang="ru-RU" dirty="0" err="1" smtClean="0"/>
              <a:t>МЭБИКа</a:t>
            </a:r>
            <a:r>
              <a:rPr lang="ru-RU" dirty="0" smtClean="0"/>
              <a:t>: </a:t>
            </a:r>
            <a:r>
              <a:rPr lang="en-US" dirty="0" smtClean="0"/>
              <a:t> www.mebik.ru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nauka@znanie.kurskcity.ru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Блог в живом журнале:</a:t>
            </a:r>
          </a:p>
          <a:p>
            <a:pPr marL="0" indent="0">
              <a:buNone/>
            </a:pPr>
            <a:r>
              <a:rPr lang="ru-RU" dirty="0" smtClean="0"/>
              <a:t>«Курск и его окрестности» (</a:t>
            </a:r>
            <a:r>
              <a:rPr lang="en-US" dirty="0" smtClean="0">
                <a:hlinkClick r:id="rId3"/>
              </a:rPr>
              <a:t>http://klikunov-nd.livejournal.com/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05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Сильные стороны российского образования: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9963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877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Сильные стороны российского образования: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4065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021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Слабые стороны российского образования: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097131"/>
              </p:ext>
            </p:extLst>
          </p:nvPr>
        </p:nvGraphicFramePr>
        <p:xfrm>
          <a:off x="539552" y="1484784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98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Слабые стороны российского образования: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9494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808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Сальдо сильных и слабых сторон: «практики»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2619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2281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Сальдо сильных и слабых сторон: «педагоги»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3386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45693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1373</Words>
  <Application>Microsoft Office PowerPoint</Application>
  <PresentationFormat>Экран (4:3)</PresentationFormat>
  <Paragraphs>279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Анализ результатов мониторинга качества высшего образования  (грант № 275-06, Фонд подготовки кадрового резерва «Государственный клуб») </vt:lpstr>
      <vt:lpstr>Охват респондентов:</vt:lpstr>
      <vt:lpstr>Где проводился мониторинг?</vt:lpstr>
      <vt:lpstr>Сильные стороны российского образования: «практики»</vt:lpstr>
      <vt:lpstr>Сильные стороны российского образования: «педагоги»</vt:lpstr>
      <vt:lpstr>Слабые стороны российского образования: «практики»</vt:lpstr>
      <vt:lpstr>Слабые стороны российского образования: «педагоги»</vt:lpstr>
      <vt:lpstr>Сальдо сильных и слабых сторон: «практики»</vt:lpstr>
      <vt:lpstr>Сальдо сильных и слабых сторон: «педагоги»</vt:lpstr>
      <vt:lpstr>Частный или государственный? «практики»</vt:lpstr>
      <vt:lpstr>Частный или государственный? «педагоги»</vt:lpstr>
      <vt:lpstr>Востребованность компьютерных программ: «практики»</vt:lpstr>
      <vt:lpstr>Востребованность компьютерных программ: «педагоги»</vt:lpstr>
      <vt:lpstr>А вы в «программах» сами-то разбираетесь?: практики</vt:lpstr>
      <vt:lpstr>А вы в «программах» сами-то разбираетесь?: «педагоги»</vt:lpstr>
      <vt:lpstr>Что день грядущий нам готовит?: «практики»</vt:lpstr>
      <vt:lpstr>Что день грядущий нам готовит?: «практики»</vt:lpstr>
      <vt:lpstr>А вот вам сюда не надо: «практики»</vt:lpstr>
      <vt:lpstr>А вот вам сюда не надо: «педагоги»</vt:lpstr>
      <vt:lpstr>Сальдо прогнозов по спросу: «практики»</vt:lpstr>
      <vt:lpstr>Сальдо прогнозов по спросу: «педагоги»</vt:lpstr>
      <vt:lpstr>Вы к нам, практикам, со своей теорией не лезьте: «практики»</vt:lpstr>
      <vt:lpstr>Вы к нам, теоретикам, со своей практикой не лезьте: «педагоги»</vt:lpstr>
      <vt:lpstr>Строим производственную функцию образования: «практики»</vt:lpstr>
      <vt:lpstr>Строим производственную функцию образования: «педагоги»</vt:lpstr>
      <vt:lpstr>Итоговый расклад факторов конкурентоспособности: «практики»</vt:lpstr>
      <vt:lpstr>Итоговый расклад факторов конкурентоспособности: «педагоги»</vt:lpstr>
      <vt:lpstr>Выводы и сопоставления:</vt:lpstr>
      <vt:lpstr>Выводы и сопоставления:</vt:lpstr>
      <vt:lpstr>Выводы и сопоставления:</vt:lpstr>
      <vt:lpstr>Выводы и сопоставления:</vt:lpstr>
      <vt:lpstr>Выводы и сопоставления:</vt:lpstr>
      <vt:lpstr>Выводы и сопоставления:</vt:lpstr>
      <vt:lpstr>Выводы и сопоставления:</vt:lpstr>
      <vt:lpstr>Презентация PowerPoint</vt:lpstr>
      <vt:lpstr> 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мониторинга качества высшего образования  (грант Общественной Палаты Российской Федерации № 275-06)</dc:title>
  <dc:creator>user</dc:creator>
  <cp:lastModifiedBy>user</cp:lastModifiedBy>
  <cp:revision>6</cp:revision>
  <dcterms:created xsi:type="dcterms:W3CDTF">2013-10-07T12:43:28Z</dcterms:created>
  <dcterms:modified xsi:type="dcterms:W3CDTF">2013-10-18T07:02:59Z</dcterms:modified>
</cp:coreProperties>
</file>