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ru-RU" dirty="0"/>
              <a:t>Концепции Куна и </a:t>
            </a:r>
            <a:r>
              <a:rPr lang="ru-RU" dirty="0" err="1"/>
              <a:t>Лакатоша</a:t>
            </a:r>
            <a:r>
              <a:rPr lang="ru-RU" dirty="0"/>
              <a:t> в контексте научно-религиозной парадигмы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Кликунов Н.Д., Курский институт менеджмента, экономики </a:t>
            </a:r>
            <a:r>
              <a:rPr lang="ru-RU" smtClean="0"/>
              <a:t>и бизнеса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81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объяснений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Дедуктивные</a:t>
            </a:r>
          </a:p>
          <a:p>
            <a:r>
              <a:rPr lang="ru-RU" dirty="0" smtClean="0"/>
              <a:t>Нормативные (</a:t>
            </a:r>
            <a:r>
              <a:rPr lang="ru-RU" dirty="0" err="1" smtClean="0"/>
              <a:t>законоподобные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Статистические (индуктивные)</a:t>
            </a:r>
          </a:p>
          <a:p>
            <a:r>
              <a:rPr lang="ru-RU" dirty="0" smtClean="0"/>
              <a:t>Исторические</a:t>
            </a:r>
          </a:p>
          <a:p>
            <a:r>
              <a:rPr lang="ru-RU" dirty="0" smtClean="0"/>
              <a:t>Телеологические – исходная причинность</a:t>
            </a:r>
          </a:p>
          <a:p>
            <a:r>
              <a:rPr lang="ru-RU" dirty="0" smtClean="0"/>
              <a:t>Эсхатологические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017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Заповеди научной методологии: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№1. Никогда не удастся доказать, что нечто фактически верно, но можно доказать, что определенное утверждение фактически ложно</a:t>
            </a:r>
          </a:p>
          <a:p>
            <a:r>
              <a:rPr lang="ru-RU" dirty="0" smtClean="0"/>
              <a:t>№2. Ложность выводов передается предпосылкам, а истинность – нет</a:t>
            </a:r>
          </a:p>
          <a:p>
            <a:r>
              <a:rPr lang="ru-RU" dirty="0" smtClean="0"/>
              <a:t>№3.Нет логики доказательства, но есть логика опровержения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78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Аддукция + дедукция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 первоначальные гипотезы превращаются в научные теории, сплетая из них более или менее прочную дедуктивную структуру, и как затем эти теории проверяются на наблюдениях (научный подход) или личном опыте (религиозный подход)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082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Бывают ли «хорошие» теории и «плохие» теории?</a:t>
            </a:r>
          </a:p>
          <a:p>
            <a:pPr marL="514350" indent="-514350">
              <a:buAutoNum type="arabicPeriod"/>
            </a:pPr>
            <a:r>
              <a:rPr lang="ru-RU" dirty="0" smtClean="0"/>
              <a:t>Значим ли </a:t>
            </a:r>
            <a:r>
              <a:rPr lang="en-US" dirty="0" smtClean="0"/>
              <a:t>path dependence</a:t>
            </a:r>
            <a:r>
              <a:rPr lang="ru-RU" dirty="0" smtClean="0"/>
              <a:t>? </a:t>
            </a:r>
            <a:r>
              <a:rPr lang="ru-RU" dirty="0" err="1" smtClean="0"/>
              <a:t>Лакатош</a:t>
            </a:r>
            <a:r>
              <a:rPr lang="ru-RU" dirty="0" smtClean="0"/>
              <a:t>: «Философия науки без истории науки пуста, история науки без философии науки слепа»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является демаркационным критерием между наукой и </a:t>
            </a:r>
            <a:r>
              <a:rPr lang="ru-RU" dirty="0" err="1" smtClean="0"/>
              <a:t>ненаукой</a:t>
            </a:r>
            <a:r>
              <a:rPr lang="ru-RU" dirty="0" smtClean="0"/>
              <a:t>? Как человек может понять, что нужно делать и чего делать не нужно?</a:t>
            </a:r>
          </a:p>
          <a:p>
            <a:pPr marL="514350" indent="-514350">
              <a:buAutoNum type="arabicPeriod"/>
            </a:pPr>
            <a:r>
              <a:rPr lang="ru-RU" dirty="0" smtClean="0"/>
              <a:t>Должны ли быть в науке эмпирические неопровержимые верования, т.е. метафизика?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Должна ли иметь место «доктрина единства наук» (методологический монизм)?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Принцип озарения, насколько значимы внутренние ощущения исследователя?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9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Различие между религиозным и научным подходами к постижению нашего мира не столь значительно, как это хотят представить себе атеисты и/или догматики</a:t>
            </a:r>
          </a:p>
          <a:p>
            <a:r>
              <a:rPr lang="ru-RU" dirty="0" smtClean="0"/>
              <a:t>Оскар Уайльд «Истина редко бывает полной и никогда простой»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52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парадигма?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Парадигма – концептуальная схема, представление, у Платона – </a:t>
            </a:r>
            <a:r>
              <a:rPr lang="ru-RU" dirty="0" err="1" smtClean="0"/>
              <a:t>самопорождение</a:t>
            </a:r>
            <a:r>
              <a:rPr lang="ru-RU" dirty="0" smtClean="0"/>
              <a:t> космоса</a:t>
            </a:r>
          </a:p>
          <a:p>
            <a:pPr marL="0" indent="0">
              <a:buNone/>
            </a:pPr>
            <a:r>
              <a:rPr lang="ru-RU" dirty="0" smtClean="0"/>
              <a:t>Отвечает на два базовых вопроса</a:t>
            </a:r>
          </a:p>
          <a:p>
            <a:r>
              <a:rPr lang="ru-RU" dirty="0" smtClean="0"/>
              <a:t>Откуда я это знаю?</a:t>
            </a:r>
          </a:p>
          <a:p>
            <a:r>
              <a:rPr lang="ru-RU" dirty="0" smtClean="0"/>
              <a:t>Откуда я знаю, что я это знаю?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27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XIX </a:t>
            </a:r>
            <a:r>
              <a:rPr lang="ru-RU" dirty="0" smtClean="0"/>
              <a:t>век: требования к теории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Внутренняя последовательность (согласованность)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Простота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Законченность</a:t>
            </a:r>
          </a:p>
          <a:p>
            <a:pPr marL="514350" indent="-514350">
              <a:buAutoNum type="arabicPeriod"/>
            </a:pPr>
            <a:r>
              <a:rPr lang="ru-RU" dirty="0" smtClean="0"/>
              <a:t>Универсальность объяснения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Плодотворность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Практическая ценность выводов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Карл Поппер – опровержимость прогноза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0647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Томас </a:t>
            </a:r>
            <a:r>
              <a:rPr lang="ru-RU" dirty="0" err="1" smtClean="0"/>
              <a:t>Сэмюэл</a:t>
            </a:r>
            <a:r>
              <a:rPr lang="ru-RU" dirty="0" smtClean="0"/>
              <a:t> Кун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1922-1996, Гарвард, бакалавр физики, философ</a:t>
            </a:r>
          </a:p>
          <a:p>
            <a:r>
              <a:rPr lang="ru-RU" dirty="0" smtClean="0"/>
              <a:t>«Структура научных революций»</a:t>
            </a:r>
          </a:p>
          <a:p>
            <a:r>
              <a:rPr lang="ru-RU" dirty="0" smtClean="0"/>
              <a:t>Скачкообразная смена парадигм</a:t>
            </a:r>
          </a:p>
          <a:p>
            <a:r>
              <a:rPr lang="ru-RU" dirty="0" smtClean="0"/>
              <a:t>Процедура отречения, обращение к новому подходу обретает природу религиозного переживания</a:t>
            </a:r>
          </a:p>
          <a:p>
            <a:r>
              <a:rPr lang="ru-RU" dirty="0" smtClean="0"/>
              <a:t>Нормальная наука – кумулятивный самоподдерживающийся процесс решения головоломок в рамках общего аналитического каркаса</a:t>
            </a:r>
          </a:p>
          <a:p>
            <a:r>
              <a:rPr lang="ru-RU" dirty="0" smtClean="0"/>
              <a:t>Старое и новое поколение ученых говорят, не слыша друг друга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02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Томас </a:t>
            </a:r>
            <a:r>
              <a:rPr lang="ru-RU" dirty="0" err="1"/>
              <a:t>Сэмюэл</a:t>
            </a:r>
            <a:r>
              <a:rPr lang="ru-RU" dirty="0"/>
              <a:t> Кун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16530"/>
            <a:ext cx="3888432" cy="4666119"/>
          </a:xfrm>
        </p:spPr>
      </p:pic>
    </p:spTree>
    <p:extLst>
      <p:ext uri="{BB962C8B-B14F-4D97-AF65-F5344CB8AC3E}">
        <p14:creationId xmlns:p14="http://schemas.microsoft.com/office/powerpoint/2010/main" val="429211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Имре</a:t>
            </a:r>
            <a:r>
              <a:rPr lang="ru-RU" dirty="0" smtClean="0"/>
              <a:t> </a:t>
            </a:r>
            <a:r>
              <a:rPr lang="ru-RU" dirty="0" err="1" smtClean="0"/>
              <a:t>Лакатос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800" dirty="0" smtClean="0"/>
              <a:t>1922-1974, венгр, </a:t>
            </a:r>
            <a:r>
              <a:rPr lang="ru-RU" sz="3800" dirty="0" err="1" smtClean="0"/>
              <a:t>лакатош</a:t>
            </a:r>
            <a:r>
              <a:rPr lang="ru-RU" sz="3800" dirty="0" smtClean="0"/>
              <a:t> – слесарь, МГУ, </a:t>
            </a:r>
            <a:r>
              <a:rPr lang="en-US" sz="3800" dirty="0" smtClean="0"/>
              <a:t>LSE</a:t>
            </a:r>
          </a:p>
          <a:p>
            <a:r>
              <a:rPr lang="ru-RU" sz="3800" dirty="0" smtClean="0"/>
              <a:t>Идея научно-исследовательской программы</a:t>
            </a:r>
          </a:p>
          <a:p>
            <a:r>
              <a:rPr lang="ru-RU" sz="3800" dirty="0" smtClean="0"/>
              <a:t>Жесткое ядро – фундаментальные допущения</a:t>
            </a:r>
          </a:p>
          <a:p>
            <a:r>
              <a:rPr lang="ru-RU" sz="3800" dirty="0" smtClean="0"/>
              <a:t>Предохранительный пояс – вспомогательные гипотезы</a:t>
            </a:r>
          </a:p>
          <a:p>
            <a:r>
              <a:rPr lang="ru-RU" sz="3800" dirty="0" smtClean="0"/>
              <a:t>Прогрессивные и деградирующие </a:t>
            </a:r>
            <a:r>
              <a:rPr lang="ru-RU" sz="3800" dirty="0" err="1" smtClean="0"/>
              <a:t>НИПы</a:t>
            </a:r>
            <a:endParaRPr lang="ru-RU" sz="3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4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Имре</a:t>
            </a:r>
            <a:r>
              <a:rPr lang="ru-RU" dirty="0"/>
              <a:t> </a:t>
            </a:r>
            <a:r>
              <a:rPr lang="ru-RU" dirty="0" err="1" smtClean="0"/>
              <a:t>Лакатош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374441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28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Благожелательный скепсис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Прогноз – предсказание вперед</a:t>
            </a:r>
          </a:p>
          <a:p>
            <a:r>
              <a:rPr lang="ru-RU" dirty="0" smtClean="0"/>
              <a:t>Объяснение – предсказание назад</a:t>
            </a:r>
          </a:p>
          <a:p>
            <a:pPr marL="0" indent="0">
              <a:buNone/>
            </a:pPr>
            <a:r>
              <a:rPr lang="ru-RU" dirty="0" smtClean="0"/>
              <a:t>№1.Теория эволюции Дарвина, объяснение есть, прогноза нет</a:t>
            </a:r>
          </a:p>
          <a:p>
            <a:pPr marL="0" indent="0">
              <a:buNone/>
            </a:pPr>
            <a:r>
              <a:rPr lang="ru-RU" dirty="0" smtClean="0"/>
              <a:t>№2.Технический анализ рынка ценных бумаг, прогноз есть, объяснения нет</a:t>
            </a:r>
          </a:p>
          <a:p>
            <a:pPr marL="0" indent="0">
              <a:buNone/>
            </a:pPr>
            <a:r>
              <a:rPr lang="ru-RU" dirty="0" smtClean="0"/>
              <a:t>№3. Победа над </a:t>
            </a:r>
            <a:r>
              <a:rPr lang="ru-RU" dirty="0" err="1" smtClean="0"/>
              <a:t>коронавирусом</a:t>
            </a:r>
            <a:r>
              <a:rPr lang="ru-RU" dirty="0" smtClean="0"/>
              <a:t>, ни прогноза, ни объяснения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12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Наука –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порождение </a:t>
            </a:r>
            <a:r>
              <a:rPr lang="ru-RU" dirty="0" smtClean="0"/>
              <a:t>религиозного мировоззрения?</a:t>
            </a:r>
          </a:p>
          <a:p>
            <a:r>
              <a:rPr lang="ru-RU" dirty="0" smtClean="0"/>
              <a:t>Для Фомы Аквинского это так!</a:t>
            </a:r>
          </a:p>
          <a:p>
            <a:r>
              <a:rPr lang="ru-RU" dirty="0" smtClean="0"/>
              <a:t>Бог непостижим, но мы можем постигать механизмы, которые он заложил в основу нашего бренного мира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215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470</Words>
  <Application>Microsoft Office PowerPoint</Application>
  <PresentationFormat>Экран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Концепции Куна и Лакатоша в контексте научно-религиозной парадигмы</vt:lpstr>
      <vt:lpstr>Что такое парадигма?</vt:lpstr>
      <vt:lpstr>XIX век: требования к теории</vt:lpstr>
      <vt:lpstr>Томас Сэмюэл Кун</vt:lpstr>
      <vt:lpstr>Томас Сэмюэл Кун</vt:lpstr>
      <vt:lpstr>Имре Лакатос</vt:lpstr>
      <vt:lpstr>Имре Лакатош</vt:lpstr>
      <vt:lpstr>Благожелательный скепсис</vt:lpstr>
      <vt:lpstr>Наука – </vt:lpstr>
      <vt:lpstr>Виды объяснений</vt:lpstr>
      <vt:lpstr>Заповеди научной методологии:</vt:lpstr>
      <vt:lpstr>Аддукция + дедукция</vt:lpstr>
      <vt:lpstr>Вопросы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Концепции Куна и Лакатоша в контексте научно-религиозной парадигмы</dc:title>
  <dc:creator>user</dc:creator>
  <cp:lastModifiedBy>user</cp:lastModifiedBy>
  <cp:revision>17</cp:revision>
  <dcterms:created xsi:type="dcterms:W3CDTF">2023-03-13T08:55:12Z</dcterms:created>
  <dcterms:modified xsi:type="dcterms:W3CDTF">2023-03-16T09:13:20Z</dcterms:modified>
</cp:coreProperties>
</file>