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B61F-D19A-4996-ACBC-5D6B0AED9DB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AA23-2A09-409C-8AF1-09A3157AA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6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Ref idx="1003">
        <a:schemeClr val="dk2"/>
      </p:bgRef>
    </p:bg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15.03.2023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  <p:grpSp>
        <p:nvGrpSpPr>
          <p:cNvPr id="21" name="Shape 21"/>
          <p:cNvGrpSpPr/>
          <p:nvPr/>
        </p:nvGrpSpPr>
        <p:grpSpPr>
          <a:xfrm>
            <a:off x="1194101" y="2887530"/>
            <a:ext cx="6779110" cy="923330"/>
            <a:chOff x="0" y="0"/>
            <a:chExt cx="6779110" cy="923330"/>
          </a:xfrm>
        </p:grpSpPr>
        <p:sp>
          <p:nvSpPr>
            <p:cNvPr id="22" name="Shape 22"/>
            <p:cNvSpPr txBox="1"/>
            <p:nvPr/>
          </p:nvSpPr>
          <p:spPr>
            <a:xfrm>
              <a:off x="2974488" y="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lt2"/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0" y="544161"/>
              <a:ext cx="3119718" cy="1588"/>
            </a:xfrm>
            <a:prstGeom prst="line">
              <a:avLst/>
            </a:prstGeom>
            <a:ln w="12700">
              <a:solidFill>
                <a:schemeClr val="lt2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4" name="Shape 24"/>
            <p:cNvSpPr/>
            <p:nvPr/>
          </p:nvSpPr>
          <p:spPr>
            <a:xfrm rot="10800000">
              <a:off x="3659392" y="541471"/>
              <a:ext cx="3119718" cy="1588"/>
            </a:xfrm>
            <a:prstGeom prst="line">
              <a:avLst/>
            </a:prstGeom>
            <a:ln w="12700">
              <a:solidFill>
                <a:schemeClr val="lt2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</p:spPr>
        <p:txBody>
          <a:bodyPr anchor="b"/>
          <a:lstStyle>
            <a:defPPr/>
            <a:lvl1pPr lvl="0">
              <a:defRPr>
                <a:solidFill>
                  <a:schemeClr val="lt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767861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lt1"/>
                </a:solidFill>
              </a:defRPr>
            </a:lvl1pPr>
            <a:lvl2pPr marL="457200" lvl="1" indent="0" algn="ctr">
              <a:buNone/>
              <a:defRPr>
                <a:solidFill>
                  <a:schemeClr val="lt1"/>
                </a:solidFill>
              </a:defRPr>
            </a:lvl2pPr>
            <a:lvl3pPr marL="914400" lvl="2" indent="0" algn="ctr">
              <a:buNone/>
              <a:defRPr>
                <a:solidFill>
                  <a:schemeClr val="lt1"/>
                </a:solidFill>
              </a:defRPr>
            </a:lvl3pPr>
            <a:lvl4pPr marL="1371600" lvl="3" indent="0" algn="ctr">
              <a:buNone/>
              <a:defRPr>
                <a:solidFill>
                  <a:schemeClr val="lt1"/>
                </a:solidFill>
              </a:defRPr>
            </a:lvl4pPr>
            <a:lvl5pPr marL="1828800" lvl="4" indent="0" algn="ctr">
              <a:buNone/>
              <a:defRPr>
                <a:solidFill>
                  <a:schemeClr val="lt1"/>
                </a:solidFill>
              </a:defRPr>
            </a:lvl5pPr>
            <a:lvl6pPr marL="2286000" lvl="5" indent="0" algn="ctr">
              <a:buNone/>
              <a:defRPr>
                <a:solidFill>
                  <a:schemeClr val="lt1"/>
                </a:solidFill>
              </a:defRPr>
            </a:lvl6pPr>
            <a:lvl7pPr marL="2743200" lvl="6" indent="0" algn="ctr">
              <a:buNone/>
              <a:defRPr>
                <a:solidFill>
                  <a:schemeClr val="lt1"/>
                </a:solidFill>
              </a:defRPr>
            </a:lvl7pPr>
            <a:lvl8pPr marL="3200400" lvl="7" indent="0" algn="ctr">
              <a:buNone/>
              <a:defRPr>
                <a:solidFill>
                  <a:schemeClr val="lt1"/>
                </a:solidFill>
              </a:defRPr>
            </a:lvl8pPr>
            <a:lvl9pPr marL="3657600" lvl="8" indent="0" algn="ctr"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grpSp>
        <p:nvGrpSpPr>
          <p:cNvPr id="54" name="Shape 54"/>
          <p:cNvGrpSpPr/>
          <p:nvPr/>
        </p:nvGrpSpPr>
        <p:grpSpPr>
          <a:xfrm>
            <a:off x="1172584" y="1392217"/>
            <a:ext cx="6779110" cy="923330"/>
            <a:chOff x="0" y="0"/>
            <a:chExt cx="6779110" cy="923330"/>
          </a:xfrm>
        </p:grpSpPr>
        <p:sp>
          <p:nvSpPr>
            <p:cNvPr id="55" name="Shape 55"/>
            <p:cNvSpPr txBox="1"/>
            <p:nvPr/>
          </p:nvSpPr>
          <p:spPr>
            <a:xfrm>
              <a:off x="2974488" y="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0" y="54416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57" name="Shape 57"/>
            <p:cNvSpPr/>
            <p:nvPr/>
          </p:nvSpPr>
          <p:spPr>
            <a:xfrm rot="10800000">
              <a:off x="3659392" y="54119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766560" y="559398"/>
            <a:ext cx="1678192" cy="556676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8488" y="849854"/>
            <a:ext cx="5507916" cy="502382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grpSp>
        <p:nvGrpSpPr>
          <p:cNvPr id="96" name="Shape 96"/>
          <p:cNvGrpSpPr/>
          <p:nvPr/>
        </p:nvGrpSpPr>
        <p:grpSpPr>
          <a:xfrm rot="5400000">
            <a:off x="3909050" y="2880823"/>
            <a:ext cx="5480153" cy="923330"/>
            <a:chOff x="0" y="0"/>
            <a:chExt cx="5480153" cy="923330"/>
          </a:xfrm>
        </p:grpSpPr>
        <p:sp>
          <p:nvSpPr>
            <p:cNvPr id="97" name="Shape 97"/>
            <p:cNvSpPr txBox="1"/>
            <p:nvPr/>
          </p:nvSpPr>
          <p:spPr>
            <a:xfrm>
              <a:off x="2331733" y="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98" name="Shape 98"/>
            <p:cNvSpPr/>
            <p:nvPr/>
          </p:nvSpPr>
          <p:spPr>
            <a:xfrm flipH="1" flipV="1">
              <a:off x="0" y="543250"/>
              <a:ext cx="2468880" cy="2505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99" name="Shape 99"/>
            <p:cNvSpPr/>
            <p:nvPr/>
          </p:nvSpPr>
          <p:spPr>
            <a:xfrm rot="10800000">
              <a:off x="3011274" y="545958"/>
              <a:ext cx="2468879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2">
        <a:schemeClr val="bg1"/>
      </p:bgRef>
    </p:bg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grpSp>
        <p:nvGrpSpPr>
          <p:cNvPr id="44" name="Shape 44"/>
          <p:cNvGrpSpPr/>
          <p:nvPr/>
        </p:nvGrpSpPr>
        <p:grpSpPr>
          <a:xfrm>
            <a:off x="1172584" y="1392217"/>
            <a:ext cx="6779110" cy="923330"/>
            <a:chOff x="0" y="0"/>
            <a:chExt cx="6779110" cy="923330"/>
          </a:xfrm>
        </p:grpSpPr>
        <p:sp>
          <p:nvSpPr>
            <p:cNvPr id="45" name="Shape 45"/>
            <p:cNvSpPr txBox="1"/>
            <p:nvPr/>
          </p:nvSpPr>
          <p:spPr>
            <a:xfrm>
              <a:off x="2974488" y="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46" name="Shape 46"/>
            <p:cNvSpPr/>
            <p:nvPr/>
          </p:nvSpPr>
          <p:spPr>
            <a:xfrm rot="10800000">
              <a:off x="0" y="54416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47" name="Shape 47"/>
            <p:cNvSpPr/>
            <p:nvPr/>
          </p:nvSpPr>
          <p:spPr>
            <a:xfrm rot="10800000">
              <a:off x="3659392" y="54119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bg>
      <p:bgRef idx="1002">
        <a:schemeClr val="bg2"/>
      </p:bgRef>
    </p:bg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2" name="Shape 72"/>
          <p:cNvGrpSpPr/>
          <p:nvPr/>
        </p:nvGrpSpPr>
        <p:grpSpPr>
          <a:xfrm>
            <a:off x="1172584" y="2887579"/>
            <a:ext cx="6779110" cy="923329"/>
            <a:chOff x="0" y="0"/>
            <a:chExt cx="6779110" cy="923329"/>
          </a:xfrm>
        </p:grpSpPr>
        <p:sp>
          <p:nvSpPr>
            <p:cNvPr id="73" name="Shape 73"/>
            <p:cNvSpPr txBox="1"/>
            <p:nvPr/>
          </p:nvSpPr>
          <p:spPr>
            <a:xfrm>
              <a:off x="2974488" y="0"/>
              <a:ext cx="877163" cy="923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0" y="54416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75" name="Shape 75"/>
            <p:cNvSpPr/>
            <p:nvPr/>
          </p:nvSpPr>
          <p:spPr>
            <a:xfrm rot="10800000">
              <a:off x="3659392" y="545952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2" cy="1910715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1172584" y="1392217"/>
            <a:ext cx="6779110" cy="923330"/>
            <a:chOff x="0" y="0"/>
            <a:chExt cx="6779110" cy="923330"/>
          </a:xfrm>
        </p:grpSpPr>
        <p:sp>
          <p:nvSpPr>
            <p:cNvPr id="87" name="Shape 87"/>
            <p:cNvSpPr txBox="1"/>
            <p:nvPr/>
          </p:nvSpPr>
          <p:spPr>
            <a:xfrm>
              <a:off x="2974488" y="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88" name="Shape 88"/>
            <p:cNvSpPr/>
            <p:nvPr/>
          </p:nvSpPr>
          <p:spPr>
            <a:xfrm rot="10800000">
              <a:off x="0" y="54416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89" name="Shape 89"/>
            <p:cNvSpPr/>
            <p:nvPr/>
          </p:nvSpPr>
          <p:spPr>
            <a:xfrm rot="10800000">
              <a:off x="3659392" y="54119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tx2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grpSp>
        <p:nvGrpSpPr>
          <p:cNvPr id="63" name="Shape 63"/>
          <p:cNvGrpSpPr/>
          <p:nvPr/>
        </p:nvGrpSpPr>
        <p:grpSpPr>
          <a:xfrm>
            <a:off x="1172584" y="1392217"/>
            <a:ext cx="6779110" cy="923330"/>
            <a:chOff x="0" y="0"/>
            <a:chExt cx="6779110" cy="923330"/>
          </a:xfrm>
        </p:grpSpPr>
        <p:sp>
          <p:nvSpPr>
            <p:cNvPr id="64" name="Shape 64"/>
            <p:cNvSpPr txBox="1"/>
            <p:nvPr/>
          </p:nvSpPr>
          <p:spPr>
            <a:xfrm>
              <a:off x="2974488" y="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65" name="Shape 65"/>
            <p:cNvSpPr/>
            <p:nvPr/>
          </p:nvSpPr>
          <p:spPr>
            <a:xfrm rot="10800000">
              <a:off x="0" y="54416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66" name="Shape 66"/>
            <p:cNvSpPr/>
            <p:nvPr/>
          </p:nvSpPr>
          <p:spPr>
            <a:xfrm rot="10800000">
              <a:off x="3659392" y="54119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685800" y="2240280"/>
            <a:ext cx="3803903" cy="387705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151" y="2240280"/>
            <a:ext cx="3803903" cy="387705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7"/>
          </a:xfrm>
          <a:prstGeom prst="rect">
            <a:avLst/>
          </a:prstGeom>
        </p:spPr>
        <p:txBody>
          <a:bodyPr anchor="b"/>
          <a:lstStyle>
            <a:defPPr/>
            <a:lvl1pPr marL="0" lv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88488" y="2947595"/>
            <a:ext cx="3803903" cy="3172967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5"/>
          </p:nvPr>
        </p:nvSpPr>
        <p:spPr>
          <a:xfrm>
            <a:off x="5002306" y="2240280"/>
            <a:ext cx="3447288" cy="658367"/>
          </a:xfrm>
          <a:prstGeom prst="rect">
            <a:avLst/>
          </a:prstGeom>
        </p:spPr>
        <p:txBody>
          <a:bodyPr anchor="b"/>
          <a:lstStyle>
            <a:defPPr/>
            <a:lvl1pPr marL="0" lv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6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1172584" y="1392217"/>
            <a:ext cx="6779110" cy="923330"/>
            <a:chOff x="0" y="0"/>
            <a:chExt cx="6779110" cy="923330"/>
          </a:xfrm>
        </p:grpSpPr>
        <p:sp>
          <p:nvSpPr>
            <p:cNvPr id="110" name="Shape 110"/>
            <p:cNvSpPr txBox="1"/>
            <p:nvPr/>
          </p:nvSpPr>
          <p:spPr>
            <a:xfrm>
              <a:off x="2974488" y="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</a:rPr>
                <a:t></a:t>
              </a:r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0" y="54416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12" name="Shape 112"/>
            <p:cNvSpPr/>
            <p:nvPr/>
          </p:nvSpPr>
          <p:spPr>
            <a:xfrm rot="10800000">
              <a:off x="3659392" y="541191"/>
              <a:ext cx="3119718" cy="158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92001" y="559398"/>
            <a:ext cx="4116666" cy="5566765"/>
          </a:xfrm>
          <a:prstGeom prst="rect">
            <a:avLst/>
          </a:prstGeom>
        </p:spPr>
        <p:txBody>
          <a:bodyPr anchor="ctr"/>
          <a:lstStyle>
            <a:defPPr/>
            <a:lvl1pPr lvl="0">
              <a:defRPr sz="2400"/>
            </a:lvl1pPr>
            <a:lvl2pPr lvl="1">
              <a:defRPr sz="2200"/>
            </a:lvl2pPr>
            <a:lvl3pPr lvl="2">
              <a:defRPr sz="2000"/>
            </a:lvl3pPr>
            <a:lvl4pPr lvl="3">
              <a:defRPr sz="1800"/>
            </a:lvl4pPr>
            <a:lvl5pPr lvl="4">
              <a:defRPr sz="16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034579" y="3603811"/>
            <a:ext cx="3411725" cy="251728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77731" y="4668818"/>
            <a:ext cx="7767021" cy="644728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2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>
            <a:solidFill>
              <a:srgbClr val="FFFFFF"/>
            </a:solidFill>
          </a:ln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2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15.03.2023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t>Образец заголовка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4" cy="387781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dt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15.03.2023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ft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4"/>
          </p:nvPr>
        </p:nvSpPr>
        <p:spPr>
          <a:xfrm>
            <a:off x="6639263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lvl="1">
        <a:defRPr>
          <a:solidFill>
            <a:schemeClr val="tx2"/>
          </a:solidFill>
        </a:defRPr>
      </a:lvl2pPr>
      <a:lvl3pPr lvl="2">
        <a:defRPr>
          <a:solidFill>
            <a:schemeClr val="tx2"/>
          </a:solidFill>
        </a:defRPr>
      </a:lvl3pPr>
      <a:lvl4pPr lvl="3">
        <a:defRPr>
          <a:solidFill>
            <a:schemeClr val="tx2"/>
          </a:solidFill>
        </a:defRPr>
      </a:lvl4pPr>
      <a:lvl5pPr lvl="4">
        <a:defRPr>
          <a:solidFill>
            <a:schemeClr val="tx2"/>
          </a:solidFill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65760" lvl="0" indent="-365760" algn="l">
        <a:buClr>
          <a:schemeClr val="accent1"/>
        </a:buClr>
        <a:buFont typeface="Wingdings"/>
        <a:buChar char=""/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lvl="1" indent="-365760" algn="l">
        <a:buClr>
          <a:schemeClr val="accent1"/>
        </a:buClr>
        <a:buFont typeface="Wingdings"/>
        <a:buChar char=""/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lvl="2" indent="-365760" algn="l">
        <a:buClr>
          <a:schemeClr val="accent1"/>
        </a:buClr>
        <a:buFont typeface="Wingdings"/>
        <a:buChar char="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lvl="3" indent="-320039" algn="l">
        <a:buClr>
          <a:schemeClr val="accent1"/>
        </a:buClr>
        <a:buFont typeface="Wingdings"/>
        <a:buChar char="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lvl="4" indent="-320039" algn="l">
        <a:buClr>
          <a:schemeClr val="accent1"/>
        </a:buClr>
        <a:buFont typeface="Wingdings"/>
        <a:buChar char="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lvl="5" indent="-274320" algn="l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lvl="6" indent="-274320" algn="l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lvl="7" indent="-274320" algn="l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lvl="8" indent="-274320" algn="l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1"/>
                </a:solidFill>
              </a:defRPr>
            </a:lvl1pPr>
          </a:lstStyle>
          <a:p>
            <a:r>
              <a:rPr sz="4800"/>
              <a:t>Наука и религия в жизни и трудах святителя Луки Крымского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1"/>
                </a:solidFill>
              </a:defRPr>
            </a:lvl1pPr>
          </a:lstStyle>
          <a:p>
            <a:r>
              <a:t>Валенти́н Фе́ликсович Во́йно-Ясене́цкий</a:t>
            </a:r>
          </a:p>
          <a:p>
            <a:r>
              <a:t>Врач-хирург</a:t>
            </a:r>
          </a:p>
          <a:p>
            <a:r>
              <a:t>Археипископ Лука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4400"/>
              <a:t>«Принесём Тебе любовь нашу»</a:t>
            </a:r>
          </a:p>
        </p:txBody>
      </p:sp>
      <p:pic>
        <p:nvPicPr>
          <p:cNvPr id="160" name="Shape 160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683568" y="1844824"/>
            <a:ext cx="2789659" cy="4176464"/>
          </a:xfrm>
          <a:prstGeom prst="rect">
            <a:avLst/>
          </a:prstGeom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3563888" y="2132856"/>
            <a:ext cx="4572000" cy="1323439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just"/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настоящее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издание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вошли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проповеди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вятителя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Луки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произнесенные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разные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годы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Великого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>
            <a:defPPr/>
            <a:lvl1pPr lvl="0"/>
          </a:lstStyle>
          <a:p>
            <a:r>
              <a:rPr sz="2000"/>
              <a:t>1.биография Святителя Луки Крымского подтверждает, что автор сам являет собой пример единства науки и религии в жизни.</a:t>
            </a:r>
          </a:p>
          <a:p>
            <a:r>
              <a:rPr sz="2000"/>
              <a:t>2.его работа как врача и ученого сохранила тысячи жизней. На основе его научного и практического опыта построены многие современные технологии лечения в хирургии, офтальмологии, анестезиологии. </a:t>
            </a:r>
          </a:p>
          <a:p>
            <a:r>
              <a:rPr sz="2000"/>
              <a:t>3.бережного, «человеческого» отношения к больному, страдающему человеку требовал Святитель Лука. Также внимательно и бережно относился к своей пастве: наставлял, подсказывал, утешал, помогал</a:t>
            </a:r>
          </a:p>
          <a:p>
            <a:r>
              <a:rPr sz="2000"/>
              <a:t>4.научные труды и проповеди написаны понятным, доступным языком, с заботой и любовью о человеке</a:t>
            </a:r>
          </a:p>
          <a:p>
            <a:r>
              <a:rPr sz="2000"/>
              <a:t>5. вся жизнь и труды Святителя Луки пронизаны желанием помочь человеку  перенести скорби жизни земной и удостоиться Царствия Небесного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/>
            <a:r>
              <a:rPr sz="2400"/>
              <a:t>Кратко выводы:</a:t>
            </a:r>
            <a:r>
              <a:rPr sz="20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320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539552" y="2060848"/>
            <a:ext cx="2891103" cy="4057320"/>
          </a:xfrm>
          <a:prstGeom prst="rect">
            <a:avLst/>
          </a:prstGeom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Архиепископ Лука</a:t>
            </a:r>
          </a:p>
        </p:txBody>
      </p:sp>
      <p:sp>
        <p:nvSpPr>
          <p:cNvPr id="120" name="Shape 120"/>
          <p:cNvSpPr/>
          <p:nvPr/>
        </p:nvSpPr>
        <p:spPr>
          <a:xfrm>
            <a:off x="3563888" y="1844824"/>
            <a:ext cx="5237427" cy="470898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Архиепископ Лука (Войно-Ясенецкий) </a:t>
            </a:r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доктор медицинских наук, профессор медицины, пастырь Православной Церкви, принявший сан в самые тяжелые годы гонения на Церковь. После недолгого пребывания на кафедрах последовали 11 лет тюрем и лагерей. В годы Великой Отечественной войны – руководил сразу несколькими госпиталями, постоянно оперировал, консультировал врачей. В первые годы после Великой Отечественной войны  принимал активное участие в возрождении церковной жизни в России. Святитель Лука спасал не только тела людей, но и боролся за их души.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В презентации представлены некоторые известные работы:</a:t>
            </a:r>
          </a:p>
          <a:p>
            <a:r>
              <a:t>1. «Избранные творения». Автобиография Святителя Луки и проповеди разных лет</a:t>
            </a:r>
          </a:p>
          <a:p>
            <a:r>
              <a:t>2. «Наука и религия»</a:t>
            </a:r>
          </a:p>
          <a:p>
            <a:r>
              <a:t>3. «Дух, душа и тело»</a:t>
            </a:r>
          </a:p>
          <a:p>
            <a:r>
              <a:t>4. «Я полюбил страдания так очищающие душу»</a:t>
            </a:r>
          </a:p>
          <a:p>
            <a:r>
              <a:t>5. «Очерки гнойной хирургии»</a:t>
            </a:r>
          </a:p>
          <a:p>
            <a:r>
              <a:t>6. «Сила Моя в немощи совершается…»</a:t>
            </a:r>
          </a:p>
          <a:p>
            <a:r>
              <a:t>7. «Принесем Тебе любовь нашу»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Труды Святителя Луки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611560" y="2132856"/>
            <a:ext cx="2880320" cy="4094340"/>
          </a:xfrm>
          <a:prstGeom prst="rect">
            <a:avLst/>
          </a:prstGeom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«Избранные творения»</a:t>
            </a:r>
          </a:p>
        </p:txBody>
      </p:sp>
      <p:sp>
        <p:nvSpPr>
          <p:cNvPr id="128" name="Shape 128"/>
          <p:cNvSpPr/>
          <p:nvPr/>
        </p:nvSpPr>
        <p:spPr>
          <a:xfrm>
            <a:off x="3707904" y="2060848"/>
            <a:ext cx="5040560" cy="25545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которую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хотелось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представить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автобиография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Святителя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избранные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проповеди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1945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1956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годы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разделы</a:t>
            </a:r>
            <a:r>
              <a:rPr lang="ru-RU" sz="2000" dirty="0"/>
              <a:t> </a:t>
            </a:r>
            <a:r>
              <a:rPr lang="ru-RU" sz="2000" dirty="0" smtClean="0"/>
              <a:t>о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духовного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возрастания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связи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683568" y="1700808"/>
            <a:ext cx="2952328" cy="4602991"/>
          </a:xfrm>
          <a:prstGeom prst="rect">
            <a:avLst/>
          </a:prstGeom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«Наука и религия»</a:t>
            </a:r>
          </a:p>
        </p:txBody>
      </p:sp>
      <p:sp>
        <p:nvSpPr>
          <p:cNvPr id="133" name="Shape 133"/>
          <p:cNvSpPr/>
          <p:nvPr/>
        </p:nvSpPr>
        <p:spPr>
          <a:xfrm>
            <a:off x="3926292" y="2204864"/>
            <a:ext cx="4717673" cy="163121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читателю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узнать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больших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возможностях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религии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зрения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ученого-хирурга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архиепископа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597684" y="2060848"/>
            <a:ext cx="3240360" cy="4411070"/>
          </a:xfrm>
          <a:prstGeom prst="rect">
            <a:avLst/>
          </a:prstGeom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«Дух, душа и тело»</a:t>
            </a:r>
          </a:p>
        </p:txBody>
      </p:sp>
      <p:sp>
        <p:nvSpPr>
          <p:cNvPr id="141" name="Shape 141"/>
          <p:cNvSpPr/>
          <p:nvPr/>
        </p:nvSpPr>
        <p:spPr>
          <a:xfrm>
            <a:off x="3850487" y="2132856"/>
            <a:ext cx="4896544" cy="163121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–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апологетике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котором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доступно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объясняется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разница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понятиями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/>
            <a:endParaRPr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4800"/>
              <a:t>«Я полюбил страдания…» </a:t>
            </a:r>
          </a:p>
        </p:txBody>
      </p:sp>
      <p:pic>
        <p:nvPicPr>
          <p:cNvPr id="145" name="Shape 145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755576" y="1700808"/>
            <a:ext cx="3241224" cy="4464496"/>
          </a:xfrm>
          <a:prstGeom prst="rect">
            <a:avLst/>
          </a:prstGeom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4139952" y="1988840"/>
            <a:ext cx="4824536" cy="163121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читателя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светлой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личностью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архиепископа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профессора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хирурга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мировым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именем</a:t>
            </a:r>
            <a:r>
              <a:rPr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4800"/>
              <a:t>«Очерки гнойной хирургии»</a:t>
            </a:r>
          </a:p>
        </p:txBody>
      </p:sp>
      <p:pic>
        <p:nvPicPr>
          <p:cNvPr id="150" name="Shape 150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755576" y="1855568"/>
            <a:ext cx="2872407" cy="4320480"/>
          </a:xfrm>
          <a:prstGeom prst="rect">
            <a:avLst/>
          </a:prstGeom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3789021" y="1841242"/>
            <a:ext cx="5031449" cy="378565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Святитель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1945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году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получит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Сталинскую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премию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/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состоит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39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охватывают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детальное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подходов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лечению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гнойных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заболеваний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всех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органов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тканей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человеческого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примерах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клинических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случаев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книгу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входят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приложения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посвящённые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местной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анестезии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/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рисунки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работе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выполнены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Святителем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Лукой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самостоятельно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4000"/>
              <a:t>«Сила Моя в немощи совершается»</a:t>
            </a:r>
          </a:p>
        </p:txBody>
      </p:sp>
      <p:pic>
        <p:nvPicPr>
          <p:cNvPr id="155" name="Shape 155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827584" y="1880675"/>
            <a:ext cx="2904972" cy="4106505"/>
          </a:xfrm>
          <a:prstGeom prst="rect">
            <a:avLst/>
          </a:prstGeom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3923928" y="2348880"/>
            <a:ext cx="4572000" cy="2554545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just"/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немощи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совершается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…» –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цитата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Евангелия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 algn="just"/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духовными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беседами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Святителя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написанными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простым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доступным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языком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/>
            <a:endParaRPr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</a:gradFill>
      </a:fillStyleLst>
      <a:lnStyleLst>
        <a:ln w="12700">
          <a:solidFill>
            <a:schemeClr val="phClr">
              <a:shade val="90000"/>
              <a:lumMod val="90000"/>
            </a:schemeClr>
          </a:solidFill>
          <a:prstDash val="solid"/>
        </a:ln>
        <a:ln w="19050">
          <a:solidFill>
            <a:schemeClr val="phClr">
              <a:shade val="75000"/>
              <a:lumMod val="90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noFill/>
        <a:no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7</TotalTime>
  <Words>444</Words>
  <Application>Microsoft Office PowerPoint</Application>
  <DocSecurity>0</DocSecurity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Наука и религия в жизни и трудах святителя Луки Крымского </vt:lpstr>
      <vt:lpstr>Архиепископ Лука</vt:lpstr>
      <vt:lpstr>Труды Святителя Луки</vt:lpstr>
      <vt:lpstr>«Избранные творения»</vt:lpstr>
      <vt:lpstr>«Наука и религия»</vt:lpstr>
      <vt:lpstr>«Дух, душа и тело»</vt:lpstr>
      <vt:lpstr>«Я полюбил страдания…» </vt:lpstr>
      <vt:lpstr>«Очерки гнойной хирургии»</vt:lpstr>
      <vt:lpstr>«Сила Моя в немощи совершается»</vt:lpstr>
      <vt:lpstr>«Принесём Тебе любовь нашу»</vt:lpstr>
      <vt:lpstr>Кратко выводы: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и религия в жизни и трудах святителя Луки Крымского </dc:title>
  <dc:creator>user</dc:creator>
  <cp:lastModifiedBy>user</cp:lastModifiedBy>
  <cp:revision>2</cp:revision>
  <cp:lastPrinted>2023-03-16T08:05:29Z</cp:lastPrinted>
  <dcterms:modified xsi:type="dcterms:W3CDTF">2023-03-16T08:07:22Z</dcterms:modified>
</cp:coreProperties>
</file>