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69"/>
  </p:notesMasterIdLst>
  <p:sldIdLst>
    <p:sldId id="1293" r:id="rId2"/>
    <p:sldId id="4011" r:id="rId3"/>
    <p:sldId id="4296" r:id="rId4"/>
    <p:sldId id="3921" r:id="rId5"/>
    <p:sldId id="4357" r:id="rId6"/>
    <p:sldId id="3883" r:id="rId7"/>
    <p:sldId id="4361" r:id="rId8"/>
    <p:sldId id="4362" r:id="rId9"/>
    <p:sldId id="4353" r:id="rId10"/>
    <p:sldId id="3924" r:id="rId11"/>
    <p:sldId id="3970" r:id="rId12"/>
    <p:sldId id="3926" r:id="rId13"/>
    <p:sldId id="4004" r:id="rId14"/>
    <p:sldId id="4006" r:id="rId15"/>
    <p:sldId id="3931" r:id="rId16"/>
    <p:sldId id="4012" r:id="rId17"/>
    <p:sldId id="4025" r:id="rId18"/>
    <p:sldId id="4026" r:id="rId19"/>
    <p:sldId id="4322" r:id="rId20"/>
    <p:sldId id="4364" r:id="rId21"/>
    <p:sldId id="4363" r:id="rId22"/>
    <p:sldId id="4038" r:id="rId23"/>
    <p:sldId id="4354" r:id="rId24"/>
    <p:sldId id="4310" r:id="rId25"/>
    <p:sldId id="2918" r:id="rId26"/>
    <p:sldId id="2426" r:id="rId27"/>
    <p:sldId id="4356" r:id="rId28"/>
    <p:sldId id="4325" r:id="rId29"/>
    <p:sldId id="2429" r:id="rId30"/>
    <p:sldId id="4328" r:id="rId31"/>
    <p:sldId id="4329" r:id="rId32"/>
    <p:sldId id="4334" r:id="rId33"/>
    <p:sldId id="4333" r:id="rId34"/>
    <p:sldId id="2469" r:id="rId35"/>
    <p:sldId id="4339" r:id="rId36"/>
    <p:sldId id="4342" r:id="rId37"/>
    <p:sldId id="4365" r:id="rId38"/>
    <p:sldId id="4348" r:id="rId39"/>
    <p:sldId id="4345" r:id="rId40"/>
    <p:sldId id="4343" r:id="rId41"/>
    <p:sldId id="4346" r:id="rId42"/>
    <p:sldId id="4344" r:id="rId43"/>
    <p:sldId id="4366" r:id="rId44"/>
    <p:sldId id="4347" r:id="rId45"/>
    <p:sldId id="3943" r:id="rId46"/>
    <p:sldId id="3989" r:id="rId47"/>
    <p:sldId id="4350" r:id="rId48"/>
    <p:sldId id="3990" r:id="rId49"/>
    <p:sldId id="3886" r:id="rId50"/>
    <p:sldId id="3997" r:id="rId51"/>
    <p:sldId id="3955" r:id="rId52"/>
    <p:sldId id="3957" r:id="rId53"/>
    <p:sldId id="3956" r:id="rId54"/>
    <p:sldId id="4360" r:id="rId55"/>
    <p:sldId id="4315" r:id="rId56"/>
    <p:sldId id="2470" r:id="rId57"/>
    <p:sldId id="4330" r:id="rId58"/>
    <p:sldId id="4331" r:id="rId59"/>
    <p:sldId id="4332" r:id="rId60"/>
    <p:sldId id="2438" r:id="rId61"/>
    <p:sldId id="4257" r:id="rId62"/>
    <p:sldId id="2462" r:id="rId63"/>
    <p:sldId id="4142" r:id="rId64"/>
    <p:sldId id="4260" r:id="rId65"/>
    <p:sldId id="4228" r:id="rId66"/>
    <p:sldId id="4227" r:id="rId67"/>
    <p:sldId id="3918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1F03"/>
    <a:srgbClr val="8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7007" autoAdjust="0"/>
    <p:restoredTop sz="96340" autoAdjust="0"/>
  </p:normalViewPr>
  <p:slideViewPr>
    <p:cSldViewPr snapToGrid="0">
      <p:cViewPr varScale="1">
        <p:scale>
          <a:sx n="110" d="100"/>
          <a:sy n="110" d="100"/>
        </p:scale>
        <p:origin x="20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A568E-6BF1-4090-AB80-1020AE65D92F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68F75-384B-4E31-A17D-829FE2CD1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3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C4E5-4F71-4A2E-8C61-B97BCE636D0E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E05C-20E4-4C5B-AE80-59A26DAD2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023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C4E5-4F71-4A2E-8C61-B97BCE636D0E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E05C-20E4-4C5B-AE80-59A26DAD2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07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C4E5-4F71-4A2E-8C61-B97BCE636D0E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E05C-20E4-4C5B-AE80-59A26DAD2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64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C4E5-4F71-4A2E-8C61-B97BCE636D0E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E05C-20E4-4C5B-AE80-59A26DAD2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86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C4E5-4F71-4A2E-8C61-B97BCE636D0E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E05C-20E4-4C5B-AE80-59A26DAD2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34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C4E5-4F71-4A2E-8C61-B97BCE636D0E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E05C-20E4-4C5B-AE80-59A26DAD2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993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C4E5-4F71-4A2E-8C61-B97BCE636D0E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E05C-20E4-4C5B-AE80-59A26DAD2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C4E5-4F71-4A2E-8C61-B97BCE636D0E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E05C-20E4-4C5B-AE80-59A26DAD2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98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C4E5-4F71-4A2E-8C61-B97BCE636D0E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E05C-20E4-4C5B-AE80-59A26DAD2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4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C4E5-4F71-4A2E-8C61-B97BCE636D0E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E05C-20E4-4C5B-AE80-59A26DAD2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81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3C4E5-4F71-4A2E-8C61-B97BCE636D0E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7E05C-20E4-4C5B-AE80-59A26DAD2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74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3C4E5-4F71-4A2E-8C61-B97BCE636D0E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7E05C-20E4-4C5B-AE80-59A26DAD2F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28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06484" y="1777365"/>
            <a:ext cx="8965140" cy="2758008"/>
          </a:xfrm>
        </p:spPr>
        <p:txBody>
          <a:bodyPr>
            <a:normAutofit/>
          </a:bodyPr>
          <a:lstStyle/>
          <a:p>
            <a:pPr algn="ctr"/>
            <a:r>
              <a:rPr lang="ru-R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Выделение и использование </a:t>
            </a:r>
            <a:br>
              <a:rPr lang="ru-R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целевой квоты. </a:t>
            </a:r>
            <a:br>
              <a:rPr lang="ru-R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целевое обучение </a:t>
            </a:r>
            <a:br>
              <a:rPr lang="ru-R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детализированной </a:t>
            </a:r>
            <a:br>
              <a:rPr lang="ru-R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2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недетализированной</a:t>
            </a:r>
            <a:r>
              <a:rPr lang="ru-RU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целевой квоты</a:t>
            </a:r>
            <a:endParaRPr lang="ru-RU" sz="6000" b="1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5" name="Диагональная полоса 4"/>
          <p:cNvSpPr/>
          <p:nvPr/>
        </p:nvSpPr>
        <p:spPr>
          <a:xfrm>
            <a:off x="395536" y="476672"/>
            <a:ext cx="1728192" cy="914400"/>
          </a:xfrm>
          <a:prstGeom prst="diagStripe">
            <a:avLst/>
          </a:prstGeom>
          <a:solidFill>
            <a:schemeClr val="accent6">
              <a:lumMod val="50000"/>
            </a:schemeClr>
          </a:solidFill>
          <a:ln>
            <a:solidFill>
              <a:srgbClr val="3B8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Диагональная полоса 15"/>
          <p:cNvSpPr/>
          <p:nvPr/>
        </p:nvSpPr>
        <p:spPr>
          <a:xfrm rot="10800000">
            <a:off x="7025109" y="4818855"/>
            <a:ext cx="1831907" cy="914400"/>
          </a:xfrm>
          <a:prstGeom prst="diagStrip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FA2B157-A361-D296-05C6-6E12389084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82" t="12660" r="60300" b="77239"/>
          <a:stretch/>
        </p:blipFill>
        <p:spPr>
          <a:xfrm>
            <a:off x="5451565" y="5848335"/>
            <a:ext cx="3620059" cy="99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79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xmlns="" id="{8CBFAB21-F609-B21C-0615-E7D1F9978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4079" y="890794"/>
            <a:ext cx="2805580" cy="40011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Предложение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xmlns="" id="{C741A260-54C3-1C93-483E-5AE2242C8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8" y="1280812"/>
            <a:ext cx="8534399" cy="18928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Полное наименование заказчика</a:t>
            </a:r>
          </a:p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договоров о целевом обучении, которые заказчик намерен заключить </a:t>
            </a: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Кому адресовано  предложение </a:t>
            </a:r>
          </a:p>
          <a:p>
            <a:pPr marL="53975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Обучающимся по образовательным программам </a:t>
            </a:r>
          </a:p>
          <a:p>
            <a:pPr marL="539750" lvl="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обучение в пределах установленной квоты</a:t>
            </a:r>
          </a:p>
          <a:p>
            <a:pPr marL="53975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бюджетное обучение не в пределах установленной квоты</a:t>
            </a:r>
          </a:p>
          <a:p>
            <a:pPr marL="539750" lvl="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платное обучение</a:t>
            </a:r>
          </a:p>
          <a:p>
            <a:pPr lvl="0"/>
            <a:endParaRPr lang="ru-RU" sz="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Требования, предъявляемые к гражданам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5A2F9D2C-FC20-633B-28C3-3DD4BE7B458C}"/>
              </a:ext>
            </a:extLst>
          </p:cNvPr>
          <p:cNvCxnSpPr>
            <a:cxnSpLocks/>
          </p:cNvCxnSpPr>
          <p:nvPr/>
        </p:nvCxnSpPr>
        <p:spPr>
          <a:xfrm>
            <a:off x="391886" y="1564403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996586E1-214C-7938-8724-CBC9D942A621}"/>
              </a:ext>
            </a:extLst>
          </p:cNvPr>
          <p:cNvCxnSpPr>
            <a:cxnSpLocks/>
          </p:cNvCxnSpPr>
          <p:nvPr/>
        </p:nvCxnSpPr>
        <p:spPr>
          <a:xfrm>
            <a:off x="378825" y="1830016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9">
            <a:extLst>
              <a:ext uri="{FF2B5EF4-FFF2-40B4-BE49-F238E27FC236}">
                <a16:creationId xmlns:a16="http://schemas.microsoft.com/office/drawing/2014/main" xmlns="" id="{58D475AC-75FB-B6B1-8F52-A354073B9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4" y="5307102"/>
            <a:ext cx="8534399" cy="107721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Будущая трудовая деятельность гражданина</a:t>
            </a:r>
          </a:p>
          <a:p>
            <a:pPr lvl="0"/>
            <a:r>
              <a:rPr lang="ru-RU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Сведения о трудовой деятельности в соответствии с договором о целевом обучении</a:t>
            </a: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Требования к лицам, осуществляющим трудовую деятельность</a:t>
            </a: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Меры поддержки в период осуществления трудовой деятельности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xmlns="" id="{19E487ED-8CF5-1565-A147-0F37AD9B7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7" y="3232232"/>
            <a:ext cx="8534399" cy="2031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Обучение гражданина</a:t>
            </a: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Характеристики образовательной программы </a:t>
            </a:r>
          </a:p>
          <a:p>
            <a:pPr marL="444500" lvl="0"/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Среднее профессиональное или высшее образование</a:t>
            </a:r>
          </a:p>
          <a:p>
            <a:pPr marL="444500"/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Профессия, специальность, направление подготовки, научная специальность </a:t>
            </a:r>
          </a:p>
          <a:p>
            <a:pPr marL="444500"/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Наименование организации, осуществляющей образовательную деятельность</a:t>
            </a:r>
          </a:p>
          <a:p>
            <a:pPr marL="444500"/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Форма обучения</a:t>
            </a:r>
          </a:p>
          <a:p>
            <a:pPr marL="444500"/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Направленность (профиль) образовательной программы </a:t>
            </a:r>
          </a:p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Требования </a:t>
            </a:r>
            <a:r>
              <a:rPr lang="ru-RU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 успеваемости гражданина</a:t>
            </a:r>
          </a:p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Меры поддержки в период обучения 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xmlns="" id="{3AA10DAB-1E1A-E76F-7219-14B988276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2" y="6432442"/>
            <a:ext cx="8534399" cy="33855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Иные сведения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34585615-8313-6D83-E1D5-763D667664C7}"/>
              </a:ext>
            </a:extLst>
          </p:cNvPr>
          <p:cNvCxnSpPr>
            <a:cxnSpLocks/>
          </p:cNvCxnSpPr>
          <p:nvPr/>
        </p:nvCxnSpPr>
        <p:spPr>
          <a:xfrm>
            <a:off x="369576" y="4714747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E4AB1136-58A2-B0E7-5200-AEF41A4304A9}"/>
              </a:ext>
            </a:extLst>
          </p:cNvPr>
          <p:cNvCxnSpPr>
            <a:cxnSpLocks/>
          </p:cNvCxnSpPr>
          <p:nvPr/>
        </p:nvCxnSpPr>
        <p:spPr>
          <a:xfrm>
            <a:off x="369575" y="4943360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B52F61DD-C77E-94FA-0E65-37AD0E01CB5E}"/>
              </a:ext>
            </a:extLst>
          </p:cNvPr>
          <p:cNvCxnSpPr>
            <a:cxnSpLocks/>
          </p:cNvCxnSpPr>
          <p:nvPr/>
        </p:nvCxnSpPr>
        <p:spPr>
          <a:xfrm>
            <a:off x="369573" y="5835991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5CE9E7BD-4494-3080-D93E-110A4E4D911C}"/>
              </a:ext>
            </a:extLst>
          </p:cNvPr>
          <p:cNvCxnSpPr>
            <a:cxnSpLocks/>
          </p:cNvCxnSpPr>
          <p:nvPr/>
        </p:nvCxnSpPr>
        <p:spPr>
          <a:xfrm>
            <a:off x="378825" y="6119024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EADE05BD-A84B-8F53-1877-1B819C10A134}"/>
              </a:ext>
            </a:extLst>
          </p:cNvPr>
          <p:cNvCxnSpPr>
            <a:cxnSpLocks/>
          </p:cNvCxnSpPr>
          <p:nvPr/>
        </p:nvCxnSpPr>
        <p:spPr>
          <a:xfrm>
            <a:off x="369572" y="2833682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11">
            <a:extLst>
              <a:ext uri="{FF2B5EF4-FFF2-40B4-BE49-F238E27FC236}">
                <a16:creationId xmlns:a16="http://schemas.microsoft.com/office/drawing/2014/main" xmlns="" id="{9CE3B412-6D10-45A1-7A8F-008E50500B98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10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15192A0E-9C19-BC3B-7BB3-052573BE0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4019554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xmlns="" id="{8CBFAB21-F609-B21C-0615-E7D1F9978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4079" y="890794"/>
            <a:ext cx="2805580" cy="40011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Предложение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xmlns="" id="{C741A260-54C3-1C93-483E-5AE2242C8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8" y="1280812"/>
            <a:ext cx="8534399" cy="18928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Полное наименование заказчика</a:t>
            </a:r>
          </a:p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договоров о целевом обучении, которые заказчик намерен заключить </a:t>
            </a: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Кому адресовано  предложение </a:t>
            </a:r>
          </a:p>
          <a:p>
            <a:pPr marL="53975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Обучающимся по образовательным программам </a:t>
            </a:r>
          </a:p>
          <a:p>
            <a:pPr marL="539750" lvl="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обучение в пределах установленной квоты</a:t>
            </a:r>
          </a:p>
          <a:p>
            <a:pPr marL="53975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бюджетное обучение не в пределах установленной квоты</a:t>
            </a:r>
          </a:p>
          <a:p>
            <a:pPr marL="539750" lvl="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платное обучение</a:t>
            </a:r>
          </a:p>
          <a:p>
            <a:pPr lvl="0"/>
            <a:endParaRPr lang="ru-RU" sz="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Требования, предъявляемые к гражданам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5A2F9D2C-FC20-633B-28C3-3DD4BE7B458C}"/>
              </a:ext>
            </a:extLst>
          </p:cNvPr>
          <p:cNvCxnSpPr>
            <a:cxnSpLocks/>
          </p:cNvCxnSpPr>
          <p:nvPr/>
        </p:nvCxnSpPr>
        <p:spPr>
          <a:xfrm>
            <a:off x="391886" y="1564403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996586E1-214C-7938-8724-CBC9D942A621}"/>
              </a:ext>
            </a:extLst>
          </p:cNvPr>
          <p:cNvCxnSpPr>
            <a:cxnSpLocks/>
          </p:cNvCxnSpPr>
          <p:nvPr/>
        </p:nvCxnSpPr>
        <p:spPr>
          <a:xfrm>
            <a:off x="378825" y="1830016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9">
            <a:extLst>
              <a:ext uri="{FF2B5EF4-FFF2-40B4-BE49-F238E27FC236}">
                <a16:creationId xmlns:a16="http://schemas.microsoft.com/office/drawing/2014/main" xmlns="" id="{58D475AC-75FB-B6B1-8F52-A354073B9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4" y="5307102"/>
            <a:ext cx="8534399" cy="107721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Будущая трудовая деятельность гражданина</a:t>
            </a:r>
          </a:p>
          <a:p>
            <a:pPr lvl="0"/>
            <a:r>
              <a:rPr lang="ru-RU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Сведения о трудовой деятельности в соответствии с договором о целевом обучении</a:t>
            </a: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Требования к лицам, осуществляющим трудовую деятельность</a:t>
            </a: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Меры поддержки в период осуществления трудовой деятельности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xmlns="" id="{19E487ED-8CF5-1565-A147-0F37AD9B7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7" y="3232232"/>
            <a:ext cx="8534399" cy="2031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Обучение гражданина</a:t>
            </a: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Характеристики образовательной программы </a:t>
            </a:r>
          </a:p>
          <a:p>
            <a:pPr marL="444500" lvl="0"/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Среднее профессиональное или высшее образование</a:t>
            </a:r>
          </a:p>
          <a:p>
            <a:pPr marL="444500"/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Профессия, специальность, направление подготовки, научная специальность </a:t>
            </a:r>
          </a:p>
          <a:p>
            <a:pPr marL="444500"/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Наименование организации, осуществляющей образовательную деятельность</a:t>
            </a:r>
          </a:p>
          <a:p>
            <a:pPr marL="444500"/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Форма обучения</a:t>
            </a:r>
          </a:p>
          <a:p>
            <a:pPr marL="444500"/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Направленность (профиль) образовательной программы </a:t>
            </a:r>
          </a:p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Требования </a:t>
            </a:r>
            <a:r>
              <a:rPr lang="ru-RU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 успеваемости гражданина</a:t>
            </a:r>
          </a:p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Меры поддержки в период обучения 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xmlns="" id="{3AA10DAB-1E1A-E76F-7219-14B988276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2" y="6432442"/>
            <a:ext cx="8534399" cy="33855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Иные сведения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34585615-8313-6D83-E1D5-763D667664C7}"/>
              </a:ext>
            </a:extLst>
          </p:cNvPr>
          <p:cNvCxnSpPr>
            <a:cxnSpLocks/>
          </p:cNvCxnSpPr>
          <p:nvPr/>
        </p:nvCxnSpPr>
        <p:spPr>
          <a:xfrm>
            <a:off x="369576" y="4714747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E4AB1136-58A2-B0E7-5200-AEF41A4304A9}"/>
              </a:ext>
            </a:extLst>
          </p:cNvPr>
          <p:cNvCxnSpPr>
            <a:cxnSpLocks/>
          </p:cNvCxnSpPr>
          <p:nvPr/>
        </p:nvCxnSpPr>
        <p:spPr>
          <a:xfrm>
            <a:off x="369575" y="4943360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B52F61DD-C77E-94FA-0E65-37AD0E01CB5E}"/>
              </a:ext>
            </a:extLst>
          </p:cNvPr>
          <p:cNvCxnSpPr>
            <a:cxnSpLocks/>
          </p:cNvCxnSpPr>
          <p:nvPr/>
        </p:nvCxnSpPr>
        <p:spPr>
          <a:xfrm>
            <a:off x="369573" y="5835991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5CE9E7BD-4494-3080-D93E-110A4E4D911C}"/>
              </a:ext>
            </a:extLst>
          </p:cNvPr>
          <p:cNvCxnSpPr>
            <a:cxnSpLocks/>
          </p:cNvCxnSpPr>
          <p:nvPr/>
        </p:nvCxnSpPr>
        <p:spPr>
          <a:xfrm>
            <a:off x="378825" y="6119024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EADE05BD-A84B-8F53-1877-1B819C10A134}"/>
              </a:ext>
            </a:extLst>
          </p:cNvPr>
          <p:cNvCxnSpPr>
            <a:cxnSpLocks/>
          </p:cNvCxnSpPr>
          <p:nvPr/>
        </p:nvCxnSpPr>
        <p:spPr>
          <a:xfrm>
            <a:off x="369572" y="2833682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11">
            <a:extLst>
              <a:ext uri="{FF2B5EF4-FFF2-40B4-BE49-F238E27FC236}">
                <a16:creationId xmlns:a16="http://schemas.microsoft.com/office/drawing/2014/main" xmlns="" id="{B8A77764-6589-B0EF-E721-BAF486897DD3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11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588D7666-3580-4D21-3E12-8B24F5EC0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2082295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xmlns="" id="{8CBFAB21-F609-B21C-0615-E7D1F9978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4079" y="890794"/>
            <a:ext cx="2805580" cy="40011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Предложение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xmlns="" id="{7EFD5DAB-BEB1-DB19-1151-BE8C25902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8" y="1280812"/>
            <a:ext cx="8534399" cy="18928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Полное наименование заказчика</a:t>
            </a:r>
          </a:p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договоров о целевом обучении, которые заказчик намерен заключить </a:t>
            </a: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Кому адресовано  предложение </a:t>
            </a:r>
          </a:p>
          <a:p>
            <a:pPr marL="53975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Обучающимся по образовательным программам </a:t>
            </a:r>
          </a:p>
          <a:p>
            <a:pPr marL="539750" lvl="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обучение в пределах установленной квоты</a:t>
            </a:r>
          </a:p>
          <a:p>
            <a:pPr marL="53975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бюджетное обучение не в пределах установленной квоты</a:t>
            </a:r>
          </a:p>
          <a:p>
            <a:pPr marL="539750" lvl="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платное обучение</a:t>
            </a:r>
          </a:p>
          <a:p>
            <a:pPr lvl="0"/>
            <a:endParaRPr lang="ru-RU" sz="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Требования, предъявляемые к гражданам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3D54BF30-35B6-92EA-97CA-5A887C30262A}"/>
              </a:ext>
            </a:extLst>
          </p:cNvPr>
          <p:cNvCxnSpPr>
            <a:cxnSpLocks/>
          </p:cNvCxnSpPr>
          <p:nvPr/>
        </p:nvCxnSpPr>
        <p:spPr>
          <a:xfrm>
            <a:off x="391886" y="1564403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5DC81B98-4B08-154D-C1AD-45A1A81B450E}"/>
              </a:ext>
            </a:extLst>
          </p:cNvPr>
          <p:cNvCxnSpPr>
            <a:cxnSpLocks/>
          </p:cNvCxnSpPr>
          <p:nvPr/>
        </p:nvCxnSpPr>
        <p:spPr>
          <a:xfrm>
            <a:off x="378825" y="1830016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3775002B-B51F-A452-70E1-0FDC51F7225E}"/>
              </a:ext>
            </a:extLst>
          </p:cNvPr>
          <p:cNvCxnSpPr>
            <a:cxnSpLocks/>
          </p:cNvCxnSpPr>
          <p:nvPr/>
        </p:nvCxnSpPr>
        <p:spPr>
          <a:xfrm>
            <a:off x="369572" y="2833682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43">
            <a:extLst>
              <a:ext uri="{FF2B5EF4-FFF2-40B4-BE49-F238E27FC236}">
                <a16:creationId xmlns:a16="http://schemas.microsoft.com/office/drawing/2014/main" xmlns="" id="{0C1A3F0C-516B-E620-069E-9D94C130226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83399" y="2937082"/>
            <a:ext cx="1026096" cy="394493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b="1">
              <a:solidFill>
                <a:srgbClr val="7B0F19"/>
              </a:solidFill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xmlns="" id="{7D38D465-5CA6-0149-0B0F-7D45D4B2B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275" y="3659627"/>
            <a:ext cx="4920358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Граждане, </a:t>
            </a:r>
            <a:r>
              <a:rPr lang="ru-RU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ОБУЧАЮЩИЕСЯ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lvl="0" algn="ctr"/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образовательным программам </a:t>
            </a: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xmlns="" id="{FC4BA298-517E-9C11-6058-10303CCF5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272" y="4297777"/>
            <a:ext cx="4920358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buClrTx/>
              <a:buSzTx/>
              <a:tabLst/>
            </a:pP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Граждане,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ПОСТУПАЮЩИЕ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 бюджетное обучение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</a:t>
            </a:r>
            <a:r>
              <a:rPr kumimoji="0" lang="ru-RU" altLang="ru-RU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пределах квоты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xmlns="" id="{7513F513-BC8C-2E7E-DF0E-875152488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264" y="5536091"/>
            <a:ext cx="492035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buClrTx/>
              <a:buSzTx/>
              <a:tabLst/>
            </a:pP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Граждане,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ПОСТУПАЮЩИЕ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обучение </a:t>
            </a:r>
          </a:p>
          <a:p>
            <a:pPr marR="0" lvl="0" algn="ctr" defTabSz="914400" rtl="0" eaLnBrk="0" fontAlgn="base" latinLnBrk="0" hangingPunct="0">
              <a:buClrTx/>
              <a:buSzTx/>
              <a:tabLst/>
            </a:pPr>
            <a:r>
              <a:rPr kumimoji="0" lang="ru-RU" altLang="ru-RU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ПРЕДЕЛАХ КВОТЫ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xmlns="" id="{B713AF70-19BA-498A-2DBB-91D4E0AC2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6268" y="4916934"/>
            <a:ext cx="4920358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buClrTx/>
              <a:buSzTx/>
              <a:tabLst/>
            </a:pP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Граждане,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ПОСТУПАЮЩИЕ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marR="0" lvl="0" algn="ctr" defTabSz="914400" rtl="0" eaLnBrk="0" fontAlgn="base" latinLnBrk="0" hangingPunct="0">
              <a:buClrTx/>
              <a:buSzTx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платное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обучение</a:t>
            </a: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xmlns="" id="{4CD8FEEE-7026-E507-F34E-E1D452BA2548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12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xmlns="" id="{AD208623-1F0C-4ADD-8733-8815AFBF1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3317951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xmlns="" id="{8CBFAB21-F609-B21C-0615-E7D1F9978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4079" y="890794"/>
            <a:ext cx="2805580" cy="40011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Предложение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xmlns="" id="{7EFD5DAB-BEB1-DB19-1151-BE8C25902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8" y="1280812"/>
            <a:ext cx="8534399" cy="213904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Полное наименование заказчика</a:t>
            </a:r>
          </a:p>
          <a:p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договоров о целевом обучении, которые заказчик намерен заключить </a:t>
            </a: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Кому адресовано  предложение </a:t>
            </a:r>
          </a:p>
          <a:p>
            <a:pPr marL="53975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Обучающимся по образовательным программам </a:t>
            </a:r>
          </a:p>
          <a:p>
            <a:pPr marL="539750" lvl="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обучение в пределах установленной квоты</a:t>
            </a:r>
          </a:p>
          <a:p>
            <a:pPr marL="53975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бюджетное обучение не в пределах установленной квоты</a:t>
            </a:r>
          </a:p>
          <a:p>
            <a:pPr marL="539750" lvl="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платное обучение</a:t>
            </a:r>
          </a:p>
          <a:p>
            <a:pPr lvl="0"/>
            <a:endParaRPr lang="ru-RU" sz="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Требования, предъявляемые к гражданам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3D54BF30-35B6-92EA-97CA-5A887C30262A}"/>
              </a:ext>
            </a:extLst>
          </p:cNvPr>
          <p:cNvCxnSpPr>
            <a:cxnSpLocks/>
          </p:cNvCxnSpPr>
          <p:nvPr/>
        </p:nvCxnSpPr>
        <p:spPr>
          <a:xfrm>
            <a:off x="391886" y="1564403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5DC81B98-4B08-154D-C1AD-45A1A81B450E}"/>
              </a:ext>
            </a:extLst>
          </p:cNvPr>
          <p:cNvCxnSpPr>
            <a:cxnSpLocks/>
          </p:cNvCxnSpPr>
          <p:nvPr/>
        </p:nvCxnSpPr>
        <p:spPr>
          <a:xfrm>
            <a:off x="378825" y="2079396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3775002B-B51F-A452-70E1-0FDC51F7225E}"/>
              </a:ext>
            </a:extLst>
          </p:cNvPr>
          <p:cNvCxnSpPr>
            <a:cxnSpLocks/>
          </p:cNvCxnSpPr>
          <p:nvPr/>
        </p:nvCxnSpPr>
        <p:spPr>
          <a:xfrm>
            <a:off x="369572" y="3083062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43">
            <a:extLst>
              <a:ext uri="{FF2B5EF4-FFF2-40B4-BE49-F238E27FC236}">
                <a16:creationId xmlns:a16="http://schemas.microsoft.com/office/drawing/2014/main" xmlns="" id="{0C1A3F0C-516B-E620-069E-9D94C130226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735387" y="2590698"/>
            <a:ext cx="1811048" cy="394493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b="1">
              <a:solidFill>
                <a:srgbClr val="7B0F19"/>
              </a:solidFill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xmlns="" id="{7D38D465-5CA6-0149-0B0F-7D45D4B2B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485" y="3693467"/>
            <a:ext cx="492035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договоров </a:t>
            </a:r>
          </a:p>
          <a:p>
            <a:pPr algn="ctr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целевом обучении, которые заказчик намерен заключить </a:t>
            </a:r>
          </a:p>
        </p:txBody>
      </p: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xmlns="" id="{7AB9EF16-2DD2-63B5-6663-C4F4372C6FC7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13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xmlns="" id="{94194DF5-2B86-F9E6-3D2C-02E9C1C08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3212538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xmlns="" id="{8CBFAB21-F609-B21C-0615-E7D1F9978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4079" y="890794"/>
            <a:ext cx="2805580" cy="40011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Предложение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xmlns="" id="{7EFD5DAB-BEB1-DB19-1151-BE8C25902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8" y="1280812"/>
            <a:ext cx="8534399" cy="213904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Полное наименование заказчика</a:t>
            </a:r>
          </a:p>
          <a:p>
            <a:r>
              <a:rPr lang="ru-RU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договоров о целевом обучении, которые заказчик намерен заключить </a:t>
            </a: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Кому адресовано  предложение </a:t>
            </a:r>
          </a:p>
          <a:p>
            <a:pPr marL="53975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Обучающимся по образовательным программам </a:t>
            </a:r>
          </a:p>
          <a:p>
            <a:pPr marL="539750" lvl="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обучение в пределах установленной квоты</a:t>
            </a:r>
          </a:p>
          <a:p>
            <a:pPr marL="53975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бюджетное обучение не в пределах установленной квоты</a:t>
            </a:r>
          </a:p>
          <a:p>
            <a:pPr marL="539750" lvl="0">
              <a:tabLst>
                <a:tab pos="357188" algn="l"/>
                <a:tab pos="444500" algn="l"/>
              </a:tabLst>
            </a:pP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Поступающим на платное обучение</a:t>
            </a:r>
          </a:p>
          <a:p>
            <a:pPr lvl="0"/>
            <a:endParaRPr lang="ru-RU" sz="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Требования, предъявляемые к гражданам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3D54BF30-35B6-92EA-97CA-5A887C30262A}"/>
              </a:ext>
            </a:extLst>
          </p:cNvPr>
          <p:cNvCxnSpPr>
            <a:cxnSpLocks/>
          </p:cNvCxnSpPr>
          <p:nvPr/>
        </p:nvCxnSpPr>
        <p:spPr>
          <a:xfrm>
            <a:off x="391886" y="1564403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5DC81B98-4B08-154D-C1AD-45A1A81B450E}"/>
              </a:ext>
            </a:extLst>
          </p:cNvPr>
          <p:cNvCxnSpPr>
            <a:cxnSpLocks/>
          </p:cNvCxnSpPr>
          <p:nvPr/>
        </p:nvCxnSpPr>
        <p:spPr>
          <a:xfrm>
            <a:off x="378825" y="2079396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3775002B-B51F-A452-70E1-0FDC51F7225E}"/>
              </a:ext>
            </a:extLst>
          </p:cNvPr>
          <p:cNvCxnSpPr>
            <a:cxnSpLocks/>
          </p:cNvCxnSpPr>
          <p:nvPr/>
        </p:nvCxnSpPr>
        <p:spPr>
          <a:xfrm>
            <a:off x="369572" y="3083062"/>
            <a:ext cx="85343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43">
            <a:extLst>
              <a:ext uri="{FF2B5EF4-FFF2-40B4-BE49-F238E27FC236}">
                <a16:creationId xmlns:a16="http://schemas.microsoft.com/office/drawing/2014/main" xmlns="" id="{0C1A3F0C-516B-E620-069E-9D94C130226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735387" y="2590698"/>
            <a:ext cx="1811048" cy="394493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b="1">
              <a:solidFill>
                <a:srgbClr val="7B0F19"/>
              </a:solidFill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xmlns="" id="{7D38D465-5CA6-0149-0B0F-7D45D4B2B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485" y="3693467"/>
            <a:ext cx="492035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договоров </a:t>
            </a:r>
          </a:p>
          <a:p>
            <a:pPr algn="ctr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целевом обучении, которые заказчик намерен заключить </a:t>
            </a:r>
          </a:p>
        </p:txBody>
      </p:sp>
      <p:sp>
        <p:nvSpPr>
          <p:cNvPr id="4" name="AutoShape 43">
            <a:extLst>
              <a:ext uri="{FF2B5EF4-FFF2-40B4-BE49-F238E27FC236}">
                <a16:creationId xmlns:a16="http://schemas.microsoft.com/office/drawing/2014/main" xmlns="" id="{442BD436-9136-E985-4A23-6AC8F18C382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152025" y="4569685"/>
            <a:ext cx="583278" cy="677502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b="1">
              <a:solidFill>
                <a:srgbClr val="7B0F19"/>
              </a:solidFill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1CE1325D-F2BE-CD31-3D54-7944BF871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689" y="5198192"/>
            <a:ext cx="4977596" cy="147732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Заказчик </a:t>
            </a:r>
          </a:p>
          <a:p>
            <a:pPr algn="ctr"/>
            <a:r>
              <a:rPr lang="ru-RU" sz="18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обязан заключить</a:t>
            </a:r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указанное количество договоров </a:t>
            </a:r>
          </a:p>
          <a:p>
            <a:pPr algn="ctr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целевом обучении </a:t>
            </a:r>
          </a:p>
          <a:p>
            <a:pPr algn="ctr"/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соответствии с данным предложением</a:t>
            </a:r>
          </a:p>
        </p:txBody>
      </p:sp>
      <p:sp>
        <p:nvSpPr>
          <p:cNvPr id="7" name="Номер слайда 11">
            <a:extLst>
              <a:ext uri="{FF2B5EF4-FFF2-40B4-BE49-F238E27FC236}">
                <a16:creationId xmlns:a16="http://schemas.microsoft.com/office/drawing/2014/main" xmlns="" id="{8314B92E-E581-88A1-7B6E-A61F322EAA43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14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E1AB4A58-FCAB-F887-9799-BE790F2CE924}"/>
              </a:ext>
            </a:extLst>
          </p:cNvPr>
          <p:cNvCxnSpPr>
            <a:cxnSpLocks/>
          </p:cNvCxnSpPr>
          <p:nvPr/>
        </p:nvCxnSpPr>
        <p:spPr>
          <a:xfrm>
            <a:off x="8844928" y="6767495"/>
            <a:ext cx="2061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D693B57F-1E75-EC74-C369-3C7DCC939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1327065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9">
            <a:extLst>
              <a:ext uri="{FF2B5EF4-FFF2-40B4-BE49-F238E27FC236}">
                <a16:creationId xmlns:a16="http://schemas.microsoft.com/office/drawing/2014/main" xmlns="" id="{92288367-EB98-1A38-2A6A-5E25C65E8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498" y="3486199"/>
            <a:ext cx="205522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Заявка </a:t>
            </a:r>
          </a:p>
          <a:p>
            <a:pPr algn="ctr">
              <a:spcAft>
                <a:spcPts val="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заключение договора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xmlns="" id="{C226DA88-5FEF-2F9A-3464-D09AFDFE0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9718" y="3732421"/>
            <a:ext cx="247964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B2DD4C33-A216-88BD-0840-98BD443717E1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6249360" y="3994031"/>
            <a:ext cx="54540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9">
            <a:extLst>
              <a:ext uri="{FF2B5EF4-FFF2-40B4-BE49-F238E27FC236}">
                <a16:creationId xmlns:a16="http://schemas.microsoft.com/office/drawing/2014/main" xmlns="" id="{EC094225-8BF9-4581-7DAD-80DD7EB19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940" y="1075573"/>
            <a:ext cx="2137283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3BE25707-B583-EC86-F6A5-5E4298B35267}"/>
              </a:ext>
            </a:extLst>
          </p:cNvPr>
          <p:cNvCxnSpPr>
            <a:cxnSpLocks/>
          </p:cNvCxnSpPr>
          <p:nvPr/>
        </p:nvCxnSpPr>
        <p:spPr>
          <a:xfrm>
            <a:off x="1407581" y="1598793"/>
            <a:ext cx="0" cy="64811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8D14CC22-5037-2B66-F816-5E9A574D9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118" y="5154888"/>
            <a:ext cx="2109791" cy="138499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случае если </a:t>
            </a:r>
          </a:p>
          <a:p>
            <a:pPr algn="r"/>
            <a:r>
              <a:rPr lang="ru-RU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заказчик имеет право </a:t>
            </a:r>
          </a:p>
          <a:p>
            <a:pPr algn="r"/>
            <a:r>
              <a:rPr lang="ru-RU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размещать </a:t>
            </a:r>
          </a:p>
          <a:p>
            <a:pPr algn="r"/>
            <a:r>
              <a:rPr lang="ru-RU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предложения </a:t>
            </a:r>
          </a:p>
          <a:p>
            <a:pPr algn="r"/>
            <a:r>
              <a:rPr lang="ru-RU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цифровой </a:t>
            </a:r>
          </a:p>
          <a:p>
            <a:pPr algn="r"/>
            <a:r>
              <a:rPr lang="ru-RU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платформе </a:t>
            </a:r>
          </a:p>
          <a:p>
            <a:pPr algn="r"/>
            <a:r>
              <a:rPr lang="ru-RU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«Работа в России»</a:t>
            </a:r>
          </a:p>
        </p:txBody>
      </p:sp>
      <p:sp>
        <p:nvSpPr>
          <p:cNvPr id="42" name="Стрелка: изогнутая вверх 41">
            <a:extLst>
              <a:ext uri="{FF2B5EF4-FFF2-40B4-BE49-F238E27FC236}">
                <a16:creationId xmlns:a16="http://schemas.microsoft.com/office/drawing/2014/main" xmlns="" id="{63437FD9-D55F-00C5-5C93-4D0C6C3B4E00}"/>
              </a:ext>
            </a:extLst>
          </p:cNvPr>
          <p:cNvSpPr/>
          <p:nvPr/>
        </p:nvSpPr>
        <p:spPr>
          <a:xfrm rot="519234">
            <a:off x="1807593" y="4063769"/>
            <a:ext cx="3268578" cy="1312008"/>
          </a:xfrm>
          <a:prstGeom prst="curvedUpArrow">
            <a:avLst/>
          </a:prstGeom>
          <a:solidFill>
            <a:srgbClr val="871F03"/>
          </a:solidFill>
          <a:ln>
            <a:solidFill>
              <a:srgbClr val="871F0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xmlns="" id="{471E47C5-A0E1-440C-DD48-B37DADAB8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418" y="5201751"/>
            <a:ext cx="2731354" cy="95410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Заказчик взаимодействует </a:t>
            </a:r>
          </a:p>
          <a:p>
            <a:pPr algn="ctr">
              <a:spcAft>
                <a:spcPts val="0"/>
              </a:spcAft>
            </a:pPr>
            <a:r>
              <a:rPr lang="ru-RU" sz="1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гражданами в соответствии с локальными нормативными актами заказчика</a:t>
            </a:r>
            <a:endParaRPr lang="ru-RU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трелка: изогнутая вверх 42">
            <a:extLst>
              <a:ext uri="{FF2B5EF4-FFF2-40B4-BE49-F238E27FC236}">
                <a16:creationId xmlns:a16="http://schemas.microsoft.com/office/drawing/2014/main" xmlns="" id="{52A944DF-90ED-B19D-9202-A622A1C6A2B7}"/>
              </a:ext>
            </a:extLst>
          </p:cNvPr>
          <p:cNvSpPr/>
          <p:nvPr/>
        </p:nvSpPr>
        <p:spPr>
          <a:xfrm rot="1479517" flipV="1">
            <a:off x="2059842" y="1794927"/>
            <a:ext cx="3660342" cy="1384082"/>
          </a:xfrm>
          <a:prstGeom prst="curvedUpArrow">
            <a:avLst/>
          </a:prstGeom>
          <a:solidFill>
            <a:srgbClr val="871F03"/>
          </a:solidFill>
          <a:ln>
            <a:solidFill>
              <a:srgbClr val="871F0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62E2247-D7D9-6BC0-D3FD-7157A64277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30" t="13046" r="71699" b="80226"/>
          <a:stretch/>
        </p:blipFill>
        <p:spPr>
          <a:xfrm>
            <a:off x="3442389" y="1409197"/>
            <a:ext cx="1862548" cy="8225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AE28B8AC-439A-2E9D-813F-0B292F451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40" y="2261782"/>
            <a:ext cx="2109791" cy="163121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Предложения </a:t>
            </a:r>
          </a:p>
          <a:p>
            <a:pPr algn="ctr">
              <a:spcAft>
                <a:spcPts val="0"/>
              </a:spcAft>
            </a:pPr>
            <a:r>
              <a:rPr lang="ru-RU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заключении 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xmlns="" id="{BC554734-0A63-D114-3279-43B5A2209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целевого обучения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15E22DE6-6FC2-9F32-E9B9-14944D40F52A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15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59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xmlns="" id="{04939907-0333-7106-E686-28D9A659EEFB}"/>
              </a:ext>
            </a:extLst>
          </p:cNvPr>
          <p:cNvCxnSpPr>
            <a:cxnSpLocks/>
          </p:cNvCxnSpPr>
          <p:nvPr/>
        </p:nvCxnSpPr>
        <p:spPr>
          <a:xfrm>
            <a:off x="3518785" y="3548419"/>
            <a:ext cx="855096" cy="118282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9">
            <a:extLst>
              <a:ext uri="{FF2B5EF4-FFF2-40B4-BE49-F238E27FC236}">
                <a16:creationId xmlns:a16="http://schemas.microsoft.com/office/drawing/2014/main" xmlns="" id="{0C28179C-178E-B5A4-C5A0-86EC54EBE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5984" y="4377298"/>
            <a:ext cx="3674408" cy="70788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/>
            <a:r>
              <a:rPr kumimoji="0" lang="ru-RU" altLang="ru-RU" sz="20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ЗАЯВЛЕНИЕ </a:t>
            </a:r>
          </a:p>
          <a:p>
            <a:pPr algn="ctr" defTabSz="914400" eaLnBrk="0" fontAlgn="base" hangingPunct="0"/>
            <a:r>
              <a:rPr kumimoji="0" lang="ru-RU" altLang="ru-RU" sz="20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приеме на обучение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B04D892F-78F1-4166-681E-FC3F8E471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280" y="2899229"/>
            <a:ext cx="3709112" cy="10156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ЗАЯВКА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заключение договора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  <a:endParaRPr lang="ru-RU" sz="2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6F0209A2-5606-A7F2-231E-3918EBDA0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358" y="3145451"/>
            <a:ext cx="2479642" cy="52322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3E12879F-87F1-7BB2-EC37-091B59B26341}"/>
              </a:ext>
            </a:extLst>
          </p:cNvPr>
          <p:cNvCxnSpPr>
            <a:cxnSpLocks/>
          </p:cNvCxnSpPr>
          <p:nvPr/>
        </p:nvCxnSpPr>
        <p:spPr>
          <a:xfrm>
            <a:off x="3563888" y="3361475"/>
            <a:ext cx="80999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4A3487E1-288A-39B3-CBD3-3ACD4D88B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368" y="1568190"/>
            <a:ext cx="2475632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B554FA43-BD28-03B8-C29C-F75815D2E8DF}"/>
              </a:ext>
            </a:extLst>
          </p:cNvPr>
          <p:cNvCxnSpPr>
            <a:cxnSpLocks/>
          </p:cNvCxnSpPr>
          <p:nvPr/>
        </p:nvCxnSpPr>
        <p:spPr>
          <a:xfrm>
            <a:off x="3563888" y="1849307"/>
            <a:ext cx="7715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0BBCD70D-0C8F-4195-E181-B2CECC857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881" y="1380630"/>
            <a:ext cx="3726511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заключении 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xmlns="" id="{8A821F7E-00E8-5A7D-0758-2DE107C68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814" y="4112912"/>
            <a:ext cx="216024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поступающий</a:t>
            </a:r>
          </a:p>
        </p:txBody>
      </p:sp>
      <p:sp>
        <p:nvSpPr>
          <p:cNvPr id="2" name="Номер слайда 11">
            <a:extLst>
              <a:ext uri="{FF2B5EF4-FFF2-40B4-BE49-F238E27FC236}">
                <a16:creationId xmlns:a16="http://schemas.microsoft.com/office/drawing/2014/main" xmlns="" id="{ED42341B-4E68-C275-E6D1-E598E76F6A34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16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xmlns="" id="{F6D18DCF-427C-7791-45E0-DB9DBCE68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1915024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4A3487E1-288A-39B3-CBD3-3ACD4D88B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4" y="872014"/>
            <a:ext cx="2475632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0BBCD70D-0C8F-4195-E181-B2CECC857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4184" y="1861499"/>
            <a:ext cx="2475631" cy="89255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заключении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xmlns="" id="{70690BDB-E9E2-FD99-0FEF-DE0E5D933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411" y="1859267"/>
            <a:ext cx="2475633" cy="89255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заключении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xmlns="" id="{C0502A88-C9A8-DFF9-AC80-AD68F7FFC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6955" y="1875380"/>
            <a:ext cx="2475631" cy="89255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</a:p>
          <a:p>
            <a:pPr algn="ctr">
              <a:spcAft>
                <a:spcPts val="0"/>
              </a:spcAft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73FA93D2-284A-5F5E-C01E-71107F940845}"/>
              </a:ext>
            </a:extLst>
          </p:cNvPr>
          <p:cNvCxnSpPr>
            <a:cxnSpLocks/>
          </p:cNvCxnSpPr>
          <p:nvPr/>
        </p:nvCxnSpPr>
        <p:spPr>
          <a:xfrm>
            <a:off x="5071264" y="1395233"/>
            <a:ext cx="1890680" cy="46403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B554FA43-BD28-03B8-C29C-F75815D2E8DF}"/>
              </a:ext>
            </a:extLst>
          </p:cNvPr>
          <p:cNvCxnSpPr>
            <a:cxnSpLocks/>
          </p:cNvCxnSpPr>
          <p:nvPr/>
        </p:nvCxnSpPr>
        <p:spPr>
          <a:xfrm flipH="1">
            <a:off x="2182056" y="1395234"/>
            <a:ext cx="1388960" cy="46403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6A2BC60D-0161-11D4-1A23-BF6AB3DF9D12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4355976" y="1395233"/>
            <a:ext cx="216024" cy="46626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xmlns="" id="{D796F05D-21FC-529D-D633-E276D8B7F35C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17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D818DBF4-0826-71B2-8DE2-9E1ADC256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2865040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B04D892F-78F1-4166-681E-FC3F8E471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705" y="4121951"/>
            <a:ext cx="3709112" cy="10156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ЗАЯВКА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заключение договора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  <a:endParaRPr lang="ru-RU" sz="2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6F0209A2-5606-A7F2-231E-3918EBDA0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5926120"/>
            <a:ext cx="2479642" cy="52322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3E12879F-87F1-7BB2-EC37-091B59B26341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4011621" y="5137614"/>
            <a:ext cx="459640" cy="78866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4A3487E1-288A-39B3-CBD3-3ACD4D88B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4" y="872014"/>
            <a:ext cx="2475632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0BBCD70D-0C8F-4195-E181-B2CECC857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4184" y="1861499"/>
            <a:ext cx="2475631" cy="89255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заключении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xmlns="" id="{70690BDB-E9E2-FD99-0FEF-DE0E5D933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411" y="1859267"/>
            <a:ext cx="2475633" cy="89255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заключении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xmlns="" id="{C0502A88-C9A8-DFF9-AC80-AD68F7FFC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6955" y="1875380"/>
            <a:ext cx="2475631" cy="89255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</a:p>
          <a:p>
            <a:pPr algn="ctr">
              <a:spcAft>
                <a:spcPts val="0"/>
              </a:spcAft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73FA93D2-284A-5F5E-C01E-71107F940845}"/>
              </a:ext>
            </a:extLst>
          </p:cNvPr>
          <p:cNvCxnSpPr>
            <a:cxnSpLocks/>
          </p:cNvCxnSpPr>
          <p:nvPr/>
        </p:nvCxnSpPr>
        <p:spPr>
          <a:xfrm>
            <a:off x="5071264" y="1395233"/>
            <a:ext cx="1890680" cy="46403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utoShape 43">
            <a:extLst>
              <a:ext uri="{FF2B5EF4-FFF2-40B4-BE49-F238E27FC236}">
                <a16:creationId xmlns:a16="http://schemas.microsoft.com/office/drawing/2014/main" xmlns="" id="{7EBEDE6F-BD78-480F-88CC-BED978C0905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843647" y="3183601"/>
            <a:ext cx="1340401" cy="536298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/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xmlns="" id="{997BE843-871C-F542-E505-811B1C295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6778" y="3213286"/>
            <a:ext cx="3031566" cy="5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99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ЗАЯВКА подается </a:t>
            </a: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9933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конкретное предложение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B5188EEB-8718-DA2E-2856-BAE323BE39EE}"/>
              </a:ext>
            </a:extLst>
          </p:cNvPr>
          <p:cNvCxnSpPr>
            <a:cxnSpLocks/>
          </p:cNvCxnSpPr>
          <p:nvPr/>
        </p:nvCxnSpPr>
        <p:spPr>
          <a:xfrm flipH="1">
            <a:off x="2182056" y="1395234"/>
            <a:ext cx="1388960" cy="46403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7E1D4EBD-EC2E-D75F-03D6-872E4BDD293F}"/>
              </a:ext>
            </a:extLst>
          </p:cNvPr>
          <p:cNvCxnSpPr>
            <a:cxnSpLocks/>
          </p:cNvCxnSpPr>
          <p:nvPr/>
        </p:nvCxnSpPr>
        <p:spPr>
          <a:xfrm>
            <a:off x="4355976" y="1395233"/>
            <a:ext cx="216024" cy="46626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1">
            <a:extLst>
              <a:ext uri="{FF2B5EF4-FFF2-40B4-BE49-F238E27FC236}">
                <a16:creationId xmlns:a16="http://schemas.microsoft.com/office/drawing/2014/main" xmlns="" id="{622543C1-2393-3866-D9CC-541D6EE76F3A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18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xmlns="" id="{29C43EC3-E545-2FCF-4BA9-6E2CAD523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915881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FBB0B46-B820-FDC5-871F-ADB53A91E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>
            <a:extLst>
              <a:ext uri="{FF2B5EF4-FFF2-40B4-BE49-F238E27FC236}">
                <a16:creationId xmlns:a16="http://schemas.microsoft.com/office/drawing/2014/main" xmlns="" id="{8003A434-43B5-2D11-DA19-06A007AC3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 i="0" u="none" strike="noStrike" baseline="0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целевое обучение </a:t>
            </a:r>
            <a:r>
              <a:rPr lang="ru-RU" sz="18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endParaRPr lang="ru-RU" sz="1800" b="1" i="0" u="sng" strike="noStrike" baseline="0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xmlns="" id="{0E7C8EBC-726E-6D4F-306B-67FF0CCFEF99}"/>
              </a:ext>
            </a:extLst>
          </p:cNvPr>
          <p:cNvCxnSpPr>
            <a:cxnSpLocks/>
          </p:cNvCxnSpPr>
          <p:nvPr/>
        </p:nvCxnSpPr>
        <p:spPr>
          <a:xfrm>
            <a:off x="3518785" y="3548419"/>
            <a:ext cx="855096" cy="118282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C507572E-024D-CFEF-F404-133286741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280" y="2899229"/>
            <a:ext cx="3170288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ЗАЯВКА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заключение договора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  <a:endParaRPr lang="ru-RU" sz="2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5BD4C390-F918-2EE8-347D-44AAEE1B5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358" y="3145451"/>
            <a:ext cx="247964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F80ABF4E-78ED-CDCA-E4AF-FE08FED0DE90}"/>
              </a:ext>
            </a:extLst>
          </p:cNvPr>
          <p:cNvCxnSpPr>
            <a:cxnSpLocks/>
          </p:cNvCxnSpPr>
          <p:nvPr/>
        </p:nvCxnSpPr>
        <p:spPr>
          <a:xfrm>
            <a:off x="3563888" y="3361475"/>
            <a:ext cx="80999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36E2F3C1-508D-824E-69CF-F0CD52464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368" y="1568190"/>
            <a:ext cx="2475632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78EDD758-DBE8-058F-E334-0ABA42B6CA51}"/>
              </a:ext>
            </a:extLst>
          </p:cNvPr>
          <p:cNvCxnSpPr>
            <a:cxnSpLocks/>
          </p:cNvCxnSpPr>
          <p:nvPr/>
        </p:nvCxnSpPr>
        <p:spPr>
          <a:xfrm>
            <a:off x="3563888" y="1849307"/>
            <a:ext cx="7715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0C10AF1B-DB32-75DA-42AF-72E689A1B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881" y="1380630"/>
            <a:ext cx="3185159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заключении 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xmlns="" id="{62662B67-D07B-6C6A-D4F2-1BD715DCA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814" y="4112912"/>
            <a:ext cx="216024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поступающий</a:t>
            </a:r>
          </a:p>
        </p:txBody>
      </p:sp>
      <p:sp>
        <p:nvSpPr>
          <p:cNvPr id="2" name="Номер слайда 11">
            <a:extLst>
              <a:ext uri="{FF2B5EF4-FFF2-40B4-BE49-F238E27FC236}">
                <a16:creationId xmlns:a16="http://schemas.microsoft.com/office/drawing/2014/main" xmlns="" id="{33E93921-DFFB-6F11-39C3-FDA07BC0A261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19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xmlns="" id="{005E6330-BB5F-9454-C829-308DF1ED6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666" y="4417828"/>
            <a:ext cx="3152863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/>
            <a:r>
              <a:rPr kumimoji="0" lang="ru-RU" altLang="ru-RU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ЗАЯВЛЕНИЕ </a:t>
            </a:r>
          </a:p>
          <a:p>
            <a:pPr algn="ctr" defTabSz="914400" eaLnBrk="0" fontAlgn="base" hangingPunct="0"/>
            <a:r>
              <a:rPr kumimoji="0" lang="ru-RU" altLang="ru-RU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приеме на обучение</a:t>
            </a:r>
          </a:p>
          <a:p>
            <a:pPr algn="ctr" defTabSz="914400" eaLnBrk="0" fontAlgn="base" hangingPunct="0"/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пределах целевой квоты</a:t>
            </a:r>
            <a:endParaRPr lang="ru-RU" sz="2400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610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A168F37-63B1-716A-4B5E-9A80F86FC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xmlns="" id="{22D299D1-4FC0-7960-5356-A8C563A30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63" y="2300202"/>
            <a:ext cx="8042873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32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Вводная часть</a:t>
            </a:r>
          </a:p>
          <a:p>
            <a:endParaRPr lang="ru-RU" sz="32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xmlns="" id="{C8C21ECA-0541-C75C-631E-B497516A96E8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2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15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4B2EC66-EF6B-660C-15C5-C0837C647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>
            <a:extLst>
              <a:ext uri="{FF2B5EF4-FFF2-40B4-BE49-F238E27FC236}">
                <a16:creationId xmlns:a16="http://schemas.microsoft.com/office/drawing/2014/main" xmlns="" id="{E143E9B9-9499-F5CD-AB77-F9EEB00EF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 i="0" u="none" strike="noStrike" baseline="0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целевое обучение </a:t>
            </a:r>
            <a:r>
              <a:rPr lang="ru-RU" sz="18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endParaRPr lang="ru-RU" sz="1800" b="1" i="0" u="sng" strike="noStrike" baseline="0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xmlns="" id="{498A38AB-163C-577C-F231-E7E3C68EC892}"/>
              </a:ext>
            </a:extLst>
          </p:cNvPr>
          <p:cNvCxnSpPr>
            <a:cxnSpLocks/>
          </p:cNvCxnSpPr>
          <p:nvPr/>
        </p:nvCxnSpPr>
        <p:spPr>
          <a:xfrm>
            <a:off x="3518785" y="3548419"/>
            <a:ext cx="855096" cy="118282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B8508452-98E6-D629-4244-2161A01D1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280" y="2899229"/>
            <a:ext cx="3170288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ЗАЯВКА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заключение договора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  <a:endParaRPr lang="ru-RU" sz="2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35C0860C-E185-1D80-FB50-2C7208078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358" y="3145451"/>
            <a:ext cx="247964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969CB1DF-9366-369E-A31A-A52026341718}"/>
              </a:ext>
            </a:extLst>
          </p:cNvPr>
          <p:cNvCxnSpPr>
            <a:cxnSpLocks/>
          </p:cNvCxnSpPr>
          <p:nvPr/>
        </p:nvCxnSpPr>
        <p:spPr>
          <a:xfrm>
            <a:off x="3563888" y="3361475"/>
            <a:ext cx="80999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BE820035-6D0A-75C6-0574-0479D0CD1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368" y="1568190"/>
            <a:ext cx="2475632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8E3A57D5-8852-4B7E-E4D1-AACFCC2E642C}"/>
              </a:ext>
            </a:extLst>
          </p:cNvPr>
          <p:cNvCxnSpPr>
            <a:cxnSpLocks/>
          </p:cNvCxnSpPr>
          <p:nvPr/>
        </p:nvCxnSpPr>
        <p:spPr>
          <a:xfrm>
            <a:off x="3563888" y="1849307"/>
            <a:ext cx="7715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FFD1594B-372D-FA84-B69F-10990F279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881" y="1380630"/>
            <a:ext cx="3185159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заключении 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xmlns="" id="{CD6C0C76-C218-1B4A-8355-E90A10C5F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814" y="4112912"/>
            <a:ext cx="216024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поступающий</a:t>
            </a:r>
          </a:p>
        </p:txBody>
      </p:sp>
      <p:sp>
        <p:nvSpPr>
          <p:cNvPr id="2" name="Номер слайда 11">
            <a:extLst>
              <a:ext uri="{FF2B5EF4-FFF2-40B4-BE49-F238E27FC236}">
                <a16:creationId xmlns:a16="http://schemas.microsoft.com/office/drawing/2014/main" xmlns="" id="{3CBDE185-799A-8241-7067-CBDBC9DB6B1E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20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xmlns="" id="{CAAB2C4C-0F34-3C8F-6BDC-78299DA14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666" y="4417828"/>
            <a:ext cx="3152863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/>
            <a:r>
              <a:rPr kumimoji="0" lang="ru-RU" altLang="ru-RU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ЗАЯВЛЕНИЕ </a:t>
            </a:r>
          </a:p>
          <a:p>
            <a:pPr algn="ctr" defTabSz="914400" eaLnBrk="0" fontAlgn="base" hangingPunct="0"/>
            <a:r>
              <a:rPr kumimoji="0" lang="ru-RU" altLang="ru-RU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приеме на обучение</a:t>
            </a:r>
          </a:p>
          <a:p>
            <a:pPr algn="ctr" defTabSz="914400" eaLnBrk="0" fontAlgn="base" hangingPunct="0"/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пределах целевой квоты</a:t>
            </a:r>
            <a:endParaRPr lang="ru-RU" sz="2400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Стрелка: изогнутая вверх 7">
            <a:extLst>
              <a:ext uri="{FF2B5EF4-FFF2-40B4-BE49-F238E27FC236}">
                <a16:creationId xmlns:a16="http://schemas.microsoft.com/office/drawing/2014/main" xmlns="" id="{B7F53B26-9A37-8861-7FC7-7DF02956138F}"/>
              </a:ext>
            </a:extLst>
          </p:cNvPr>
          <p:cNvSpPr/>
          <p:nvPr/>
        </p:nvSpPr>
        <p:spPr>
          <a:xfrm rot="16200000">
            <a:off x="7178237" y="2230108"/>
            <a:ext cx="1579693" cy="818088"/>
          </a:xfrm>
          <a:prstGeom prst="curvedUpArrow">
            <a:avLst/>
          </a:prstGeom>
          <a:solidFill>
            <a:srgbClr val="871F03"/>
          </a:solidFill>
          <a:ln>
            <a:solidFill>
              <a:srgbClr val="871F0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97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B9A8C4C-49C6-051E-A5B9-85257534F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>
            <a:extLst>
              <a:ext uri="{FF2B5EF4-FFF2-40B4-BE49-F238E27FC236}">
                <a16:creationId xmlns:a16="http://schemas.microsoft.com/office/drawing/2014/main" xmlns="" id="{C7790E51-32F6-E60C-3799-4B5086283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 i="0" u="none" strike="noStrike" baseline="0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целевое обучение </a:t>
            </a:r>
            <a:r>
              <a:rPr lang="ru-RU" sz="18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endParaRPr lang="ru-RU" sz="1800" b="1" i="0" u="sng" strike="noStrike" baseline="0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xmlns="" id="{2B9CE370-82C4-9ADB-55DD-0C93CD2F96D9}"/>
              </a:ext>
            </a:extLst>
          </p:cNvPr>
          <p:cNvCxnSpPr>
            <a:cxnSpLocks/>
          </p:cNvCxnSpPr>
          <p:nvPr/>
        </p:nvCxnSpPr>
        <p:spPr>
          <a:xfrm>
            <a:off x="3518785" y="3548419"/>
            <a:ext cx="855096" cy="118282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5892B888-EECC-A125-226C-73ADEC116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280" y="2899229"/>
            <a:ext cx="3170288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ЗАЯВКА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заключение договора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  <a:endParaRPr lang="ru-RU" sz="2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AEBB9835-D9BB-F29B-40EE-43A2B6F17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358" y="3145451"/>
            <a:ext cx="247964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9D285660-9591-8EF6-B8F2-8B8CCBCBC30C}"/>
              </a:ext>
            </a:extLst>
          </p:cNvPr>
          <p:cNvCxnSpPr>
            <a:cxnSpLocks/>
          </p:cNvCxnSpPr>
          <p:nvPr/>
        </p:nvCxnSpPr>
        <p:spPr>
          <a:xfrm>
            <a:off x="3563888" y="3361475"/>
            <a:ext cx="80999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D237350A-AD13-9C9E-1B78-D94572279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368" y="1568190"/>
            <a:ext cx="2475632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D4285416-3526-4CBC-508B-D20A5B5CE70F}"/>
              </a:ext>
            </a:extLst>
          </p:cNvPr>
          <p:cNvCxnSpPr>
            <a:cxnSpLocks/>
          </p:cNvCxnSpPr>
          <p:nvPr/>
        </p:nvCxnSpPr>
        <p:spPr>
          <a:xfrm>
            <a:off x="3563888" y="1849307"/>
            <a:ext cx="7715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B2BAEC80-536A-7E2D-3B83-12A238D50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881" y="1380630"/>
            <a:ext cx="3185159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заключении 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xmlns="" id="{729B120A-2DA8-5A7C-4163-96EF40218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814" y="4112912"/>
            <a:ext cx="216024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поступающий</a:t>
            </a:r>
          </a:p>
        </p:txBody>
      </p:sp>
      <p:sp>
        <p:nvSpPr>
          <p:cNvPr id="2" name="Номер слайда 11">
            <a:extLst>
              <a:ext uri="{FF2B5EF4-FFF2-40B4-BE49-F238E27FC236}">
                <a16:creationId xmlns:a16="http://schemas.microsoft.com/office/drawing/2014/main" xmlns="" id="{5004E200-0121-969E-E6A8-55A6A50DEF3F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21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xmlns="" id="{756CBE38-8106-722F-4634-9B2536828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666" y="4417828"/>
            <a:ext cx="3152863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/>
            <a:r>
              <a:rPr kumimoji="0" lang="ru-RU" altLang="ru-RU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ЗАЯВЛЕНИЕ </a:t>
            </a:r>
          </a:p>
          <a:p>
            <a:pPr algn="ctr" defTabSz="914400" eaLnBrk="0" fontAlgn="base" hangingPunct="0"/>
            <a:r>
              <a:rPr kumimoji="0" lang="ru-RU" altLang="ru-RU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приеме на обучение</a:t>
            </a:r>
          </a:p>
          <a:p>
            <a:pPr algn="ctr" defTabSz="914400" eaLnBrk="0" fontAlgn="base" hangingPunct="0"/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пределах целевой квоты</a:t>
            </a:r>
            <a:endParaRPr lang="ru-RU" sz="2400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Стрелка: изогнутая вверх 7">
            <a:extLst>
              <a:ext uri="{FF2B5EF4-FFF2-40B4-BE49-F238E27FC236}">
                <a16:creationId xmlns:a16="http://schemas.microsoft.com/office/drawing/2014/main" xmlns="" id="{8A6310CC-FA10-8A7D-9E2E-08639096A3DD}"/>
              </a:ext>
            </a:extLst>
          </p:cNvPr>
          <p:cNvSpPr/>
          <p:nvPr/>
        </p:nvSpPr>
        <p:spPr>
          <a:xfrm rot="16200000">
            <a:off x="7178237" y="2230108"/>
            <a:ext cx="1579693" cy="818088"/>
          </a:xfrm>
          <a:prstGeom prst="curvedUpArrow">
            <a:avLst/>
          </a:prstGeom>
          <a:solidFill>
            <a:srgbClr val="871F03"/>
          </a:solidFill>
          <a:ln>
            <a:solidFill>
              <a:srgbClr val="871F0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: изогнутая вверх 9">
            <a:extLst>
              <a:ext uri="{FF2B5EF4-FFF2-40B4-BE49-F238E27FC236}">
                <a16:creationId xmlns:a16="http://schemas.microsoft.com/office/drawing/2014/main" xmlns="" id="{AB6CEF49-B354-1C7D-8016-97753F926043}"/>
              </a:ext>
            </a:extLst>
          </p:cNvPr>
          <p:cNvSpPr/>
          <p:nvPr/>
        </p:nvSpPr>
        <p:spPr>
          <a:xfrm rot="16200000">
            <a:off x="6110918" y="2848679"/>
            <a:ext cx="4091831" cy="1155732"/>
          </a:xfrm>
          <a:prstGeom prst="curvedUpArrow">
            <a:avLst>
              <a:gd name="adj1" fmla="val 16149"/>
              <a:gd name="adj2" fmla="val 36302"/>
              <a:gd name="adj3" fmla="val 34633"/>
            </a:avLst>
          </a:prstGeom>
          <a:solidFill>
            <a:srgbClr val="871F03"/>
          </a:solidFill>
          <a:ln>
            <a:solidFill>
              <a:srgbClr val="871F0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614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xmlns="" id="{C39A513E-8066-6FC0-3149-90C8D8623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484784"/>
            <a:ext cx="8352928" cy="353943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Увязка заявления о приеме </a:t>
            </a:r>
          </a:p>
          <a:p>
            <a:pPr algn="ctr">
              <a:spcAft>
                <a:spcPts val="0"/>
              </a:spcAft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</a:t>
            </a: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ЦЕЛЕВУЮ КВОТУ </a:t>
            </a:r>
          </a:p>
          <a:p>
            <a:pPr algn="ctr">
              <a:spcAft>
                <a:spcPts val="0"/>
              </a:spcAft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предложением заказчика</a:t>
            </a:r>
          </a:p>
          <a:p>
            <a:pPr algn="ctr">
              <a:spcAft>
                <a:spcPts val="0"/>
              </a:spcAft>
            </a:pP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661168C9-21E6-F0FB-256B-A9E2B2425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2915946"/>
            <a:ext cx="7488832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заявлении о приеме указывается 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заказчик целевого обучения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№ предложения на платформе 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«Работа в России» </a:t>
            </a:r>
            <a:endParaRPr lang="ru-RU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C2B79C3E-1F19-BA08-2A9C-76F2AB9C0DD5}"/>
              </a:ext>
            </a:extLst>
          </p:cNvPr>
          <p:cNvCxnSpPr>
            <a:cxnSpLocks/>
          </p:cNvCxnSpPr>
          <p:nvPr/>
        </p:nvCxnSpPr>
        <p:spPr>
          <a:xfrm>
            <a:off x="8820472" y="6741368"/>
            <a:ext cx="2061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9">
            <a:extLst>
              <a:ext uri="{FF2B5EF4-FFF2-40B4-BE49-F238E27FC236}">
                <a16:creationId xmlns:a16="http://schemas.microsoft.com/office/drawing/2014/main" xmlns="" id="{49F5F46C-A8C2-1E1F-A2EC-4B2BC50BA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 i="0" u="none" strike="noStrike" baseline="0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целевое обучение </a:t>
            </a:r>
            <a:r>
              <a:rPr lang="ru-RU" sz="18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endParaRPr lang="ru-RU" sz="1800" b="1" i="0" u="sng" strike="noStrike" baseline="0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11">
            <a:extLst>
              <a:ext uri="{FF2B5EF4-FFF2-40B4-BE49-F238E27FC236}">
                <a16:creationId xmlns:a16="http://schemas.microsoft.com/office/drawing/2014/main" xmlns="" id="{E441BD69-E9EB-ABF6-ED15-26F02DF8AADD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22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45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1FF3AA9-2A8F-3594-AC4E-1A782B4C7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xmlns="" id="{4FC0D924-83DC-71FA-FACC-4CF046E8B3E9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2716909" y="1305419"/>
            <a:ext cx="871093" cy="172259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9">
            <a:extLst>
              <a:ext uri="{FF2B5EF4-FFF2-40B4-BE49-F238E27FC236}">
                <a16:creationId xmlns:a16="http://schemas.microsoft.com/office/drawing/2014/main" xmlns="" id="{6C750BA3-9E76-9D1C-2E3B-DB8A35327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8002" y="2520185"/>
            <a:ext cx="4440316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/>
            <a:r>
              <a:rPr kumimoji="0" lang="ru-RU" altLang="ru-RU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ЗАЯВЛЕНИЕ </a:t>
            </a:r>
          </a:p>
          <a:p>
            <a:pPr algn="ctr" defTabSz="914400" eaLnBrk="0" fontAlgn="base" hangingPunct="0"/>
            <a:r>
              <a:rPr kumimoji="0" lang="ru-RU" altLang="ru-RU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приеме на обучение</a:t>
            </a:r>
          </a:p>
          <a:p>
            <a:pPr algn="ctr" defTabSz="914400" eaLnBrk="0" fontAlgn="base" hangingPunct="0"/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пределах целевой квоты</a:t>
            </a:r>
            <a:endParaRPr lang="ru-RU" sz="2400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2D620A4A-6DB5-3BDC-64FB-BB2B2D5FB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235" y="1045798"/>
            <a:ext cx="4455083" cy="92333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ЗАЯВКА 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заключение договора 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  <a:endParaRPr lang="ru-RU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B971CBDD-8938-B199-B100-E4FE125CA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267" y="812755"/>
            <a:ext cx="2479642" cy="52322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3F2C0B10-54E9-9703-862B-441808D12FE8}"/>
              </a:ext>
            </a:extLst>
          </p:cNvPr>
          <p:cNvCxnSpPr>
            <a:cxnSpLocks/>
          </p:cNvCxnSpPr>
          <p:nvPr/>
        </p:nvCxnSpPr>
        <p:spPr>
          <a:xfrm>
            <a:off x="2716909" y="1103272"/>
            <a:ext cx="866512" cy="41623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9">
            <a:extLst>
              <a:ext uri="{FF2B5EF4-FFF2-40B4-BE49-F238E27FC236}">
                <a16:creationId xmlns:a16="http://schemas.microsoft.com/office/drawing/2014/main" xmlns="" id="{C4C6C862-6241-BC95-DF9E-C5175C5D6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832" y="1964281"/>
            <a:ext cx="2160240" cy="36933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поступающий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xmlns="" id="{250B3C08-674B-D1B4-B461-D82A677B0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088" y="3838284"/>
            <a:ext cx="6818811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eaLnBrk="0" fontAlgn="base" hangingPunct="0"/>
            <a:r>
              <a:rPr kumimoji="0" lang="ru-RU" altLang="ru-RU" sz="20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ОДНА конкурсная группа</a:t>
            </a:r>
          </a:p>
          <a:p>
            <a:pPr algn="ctr" defTabSz="914400" eaLnBrk="0" fontAlgn="base" hangingPunct="0"/>
            <a:r>
              <a:rPr lang="ru-RU" sz="2000" b="1" dirty="0">
                <a:solidFill>
                  <a:srgbClr val="871F0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любые образовательные программы</a:t>
            </a:r>
          </a:p>
          <a:p>
            <a:pPr algn="ctr" defTabSz="914400" eaLnBrk="0" fontAlgn="base" hangingPunct="0"/>
            <a:endParaRPr lang="ru-RU" sz="20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914400" eaLnBrk="0" fontAlgn="base" hangingPunct="0"/>
            <a:endParaRPr lang="ru-RU" sz="2000" b="1" dirty="0">
              <a:solidFill>
                <a:srgbClr val="871F0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914400" eaLnBrk="0" fontAlgn="base" hangingPunct="0"/>
            <a:endParaRPr lang="ru-RU" sz="20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914400" eaLnBrk="0" fontAlgn="base" hangingPunct="0"/>
            <a:endParaRPr lang="ru-RU" sz="2000" b="1" dirty="0">
              <a:solidFill>
                <a:srgbClr val="871F0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914400" eaLnBrk="0" fontAlgn="base" hangingPunct="0"/>
            <a:endParaRPr lang="ru-RU" sz="20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914400" eaLnBrk="0" fontAlgn="base" hangingPunct="0"/>
            <a:endParaRPr lang="ru-RU" sz="2800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xmlns="" id="{061D2247-AC54-3630-6929-138C80D1A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 i="0" u="none" strike="noStrike" baseline="0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целевое обучение </a:t>
            </a:r>
            <a:r>
              <a:rPr lang="ru-RU" sz="18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endParaRPr lang="ru-RU" sz="1800" b="1" i="0" u="sng" strike="noStrike" baseline="0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11">
            <a:extLst>
              <a:ext uri="{FF2B5EF4-FFF2-40B4-BE49-F238E27FC236}">
                <a16:creationId xmlns:a16="http://schemas.microsoft.com/office/drawing/2014/main" xmlns="" id="{275980E7-A7AE-29D7-93A5-C115EBE32A75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23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9236CCA4-1669-FE63-4AEE-902A4C679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828" y="4560570"/>
            <a:ext cx="3021005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Бакалавриат</a:t>
            </a:r>
          </a:p>
          <a:p>
            <a:pPr algn="ctr"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xmlns="" id="{AC825A7B-0E91-A1BA-4738-CC9A2D58D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489" y="5788431"/>
            <a:ext cx="3018337" cy="46166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Ординатура</a:t>
            </a:r>
          </a:p>
          <a:p>
            <a:pPr algn="ctr">
              <a:spcAft>
                <a:spcPts val="0"/>
              </a:spcAft>
            </a:pPr>
            <a:endParaRPr lang="ru-RU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xmlns="" id="{60A3A8B3-3B43-AB01-0EFB-E5E74E013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159" y="4862223"/>
            <a:ext cx="3021005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Специалитет</a:t>
            </a:r>
          </a:p>
          <a:p>
            <a:pPr algn="ctr"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xmlns="" id="{8782FF0F-36A1-8F03-9AFD-B7E7F236D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490" y="5154776"/>
            <a:ext cx="3018336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Магистратура</a:t>
            </a:r>
          </a:p>
          <a:p>
            <a:pPr algn="ctr"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xmlns="" id="{D0FCFA9C-52A4-FFBF-B5F7-E151A9D81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821" y="5480654"/>
            <a:ext cx="3021005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Аспирантура</a:t>
            </a:r>
            <a:r>
              <a:rPr lang="ru-RU" sz="14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xmlns="" id="{30EC053D-6CB6-8686-CE93-36D43AA89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821" y="6070172"/>
            <a:ext cx="3026343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Ассистентура-стажировка</a:t>
            </a:r>
            <a:r>
              <a:rPr lang="ru-RU" sz="14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7B9456BC-4D04-7DAE-9C9E-1597DE06666E}"/>
              </a:ext>
            </a:extLst>
          </p:cNvPr>
          <p:cNvCxnSpPr>
            <a:cxnSpLocks/>
          </p:cNvCxnSpPr>
          <p:nvPr/>
        </p:nvCxnSpPr>
        <p:spPr>
          <a:xfrm>
            <a:off x="8844928" y="6741368"/>
            <a:ext cx="2061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128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74459E1-6ABC-C794-DD96-407C4AD41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xmlns="" id="{5DEB2795-3807-8446-8F18-717731AFA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63" y="1342259"/>
            <a:ext cx="8042873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32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ru-RU" altLang="ru-RU" sz="32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формируется </a:t>
            </a:r>
          </a:p>
          <a:p>
            <a:pPr lvl="0"/>
            <a:r>
              <a:rPr lang="ru-RU" altLang="ru-RU" sz="32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</a:p>
          <a:p>
            <a:pPr lvl="0"/>
            <a:endParaRPr lang="ru-RU" altLang="ru-RU" sz="3200" b="1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altLang="ru-RU" sz="28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счет федерального бюджета</a:t>
            </a:r>
          </a:p>
          <a:p>
            <a:pPr lvl="0"/>
            <a:endParaRPr lang="ru-RU" altLang="ru-RU" sz="2800" b="1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xmlns="" id="{7CA631A9-9F5F-68D0-6C7C-74F33F465F42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24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62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1"/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25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88000" y="1441633"/>
            <a:ext cx="8497638" cy="954107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b="1" dirty="0"/>
              <a:t>Контрольные цифры приема (КЦП)</a:t>
            </a:r>
          </a:p>
          <a:p>
            <a:pPr algn="ctr" eaLnBrk="1" hangingPunct="1">
              <a:defRPr/>
            </a:pPr>
            <a:endParaRPr lang="ru-RU" sz="2800" b="1" dirty="0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6769414" y="1942204"/>
            <a:ext cx="2016224" cy="1938992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</a:p>
          <a:p>
            <a:pPr algn="ctr" eaLnBrk="1" hangingPunct="1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места </a:t>
            </a:r>
          </a:p>
          <a:p>
            <a:pPr algn="ctr">
              <a:defRPr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(КЦП за вычетом </a:t>
            </a:r>
          </a:p>
          <a:p>
            <a:pPr algn="ctr">
              <a:defRPr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особой, отдельной </a:t>
            </a:r>
          </a:p>
          <a:p>
            <a:pPr algn="ctr">
              <a:defRPr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и целевой квот)</a:t>
            </a:r>
            <a:endParaRPr lang="en-US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87999" y="1941417"/>
            <a:ext cx="2232943" cy="2185214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особая квота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(бакалавриат, специалитет)</a:t>
            </a:r>
          </a:p>
          <a:p>
            <a:pPr algn="ctr"/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4772362" y="1942204"/>
            <a:ext cx="1997052" cy="1938992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квота </a:t>
            </a:r>
          </a:p>
          <a:p>
            <a:pPr algn="ctr"/>
            <a:endParaRPr lang="ru-RU" altLang="ru-RU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3600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287999" y="3880409"/>
            <a:ext cx="2232722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 менее 10 % </a:t>
            </a:r>
          </a:p>
          <a:p>
            <a:pPr algn="ctr" eaLnBrk="1" hangingPunct="1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КЦП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2520942" y="1941417"/>
            <a:ext cx="2272931" cy="2185214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отдельная квота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(бакалавриат, специалитет)</a:t>
            </a:r>
          </a:p>
          <a:p>
            <a:pPr algn="ctr" eaLnBrk="1" hangingPunct="1"/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2520721" y="3880408"/>
            <a:ext cx="2273376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 менее 10 % </a:t>
            </a:r>
          </a:p>
          <a:p>
            <a:pPr algn="ctr" eaLnBrk="1" hangingPunct="1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КЦП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56058" y="192063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Целевая квота в структуре КЦП</a:t>
            </a:r>
            <a:endParaRPr lang="ru-RU" sz="2400" b="1" dirty="0">
              <a:solidFill>
                <a:srgbClr val="871F03"/>
              </a:solidFill>
            </a:endParaRPr>
          </a:p>
        </p:txBody>
      </p:sp>
      <p:sp>
        <p:nvSpPr>
          <p:cNvPr id="2" name="AutoShape 43">
            <a:extLst>
              <a:ext uri="{FF2B5EF4-FFF2-40B4-BE49-F238E27FC236}">
                <a16:creationId xmlns:a16="http://schemas.microsoft.com/office/drawing/2014/main" xmlns="" id="{7B1EA22C-6827-DDCE-3194-E311B888D14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929582" y="4261933"/>
            <a:ext cx="1701785" cy="938736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b="1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600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ext Box 9"/>
          <p:cNvSpPr txBox="1">
            <a:spLocks noChangeArrowheads="1"/>
          </p:cNvSpPr>
          <p:nvPr/>
        </p:nvSpPr>
        <p:spPr bwMode="auto">
          <a:xfrm>
            <a:off x="107950" y="334367"/>
            <a:ext cx="90360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формируется целевая квота</a:t>
            </a:r>
          </a:p>
          <a:p>
            <a:pPr lvl="0"/>
            <a:endParaRPr lang="ru-RU" altLang="ru-RU" sz="2400" b="1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30064" y="1340768"/>
            <a:ext cx="5808739" cy="830997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Правительство 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itchFamily="34" charset="0"/>
              </a:rPr>
              <a:t>Российской Федерации</a:t>
            </a: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30064" y="2837144"/>
            <a:ext cx="5808739" cy="892552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Учредитель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(федеральный государственный орган)</a:t>
            </a:r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 rot="5400000">
            <a:off x="2811838" y="2194634"/>
            <a:ext cx="658531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 rot="5400000">
            <a:off x="2811837" y="3745718"/>
            <a:ext cx="658531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30062" y="4384226"/>
            <a:ext cx="5808739" cy="461665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Минобрнауки России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1">
            <a:extLst>
              <a:ext uri="{FF2B5EF4-FFF2-40B4-BE49-F238E27FC236}">
                <a16:creationId xmlns:a16="http://schemas.microsoft.com/office/drawing/2014/main" xmlns="" id="{79F6EBED-C411-20CF-61FD-903C188A9BE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817861" y="4857912"/>
            <a:ext cx="658531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xmlns="" id="{7040A6E0-7AD6-750C-3B4A-7826B815F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732" y="5538585"/>
            <a:ext cx="5808739" cy="830997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осуществляющая образовательную деятельность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11">
            <a:extLst>
              <a:ext uri="{FF2B5EF4-FFF2-40B4-BE49-F238E27FC236}">
                <a16:creationId xmlns:a16="http://schemas.microsoft.com/office/drawing/2014/main" xmlns="" id="{31785987-B068-FB12-5D4F-6F8943E76C8E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26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FF8CEE5E-F157-0521-9888-5A1E76735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9" y="1393022"/>
            <a:ext cx="2528183" cy="707886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Установление </a:t>
            </a:r>
          </a:p>
          <a:p>
            <a:pPr algn="ctr"/>
            <a:r>
              <a:rPr lang="ru-RU" alt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квоты в %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A0132667-0C1A-6860-4EFE-9BC328FF0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5298" y="3291920"/>
            <a:ext cx="2838701" cy="1015663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alt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Перераспределение, детализация </a:t>
            </a:r>
          </a:p>
          <a:p>
            <a:pPr algn="ctr"/>
            <a:r>
              <a:rPr lang="ru-RU" alt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квоты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31A6F98E-C8A3-28C9-8DD3-1833DEF18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0998" y="5500422"/>
            <a:ext cx="2804472" cy="1015663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Установление </a:t>
            </a:r>
          </a:p>
          <a:p>
            <a:pPr lvl="0" algn="ctr"/>
            <a:r>
              <a:rPr lang="ru-RU" alt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использование</a:t>
            </a:r>
          </a:p>
          <a:p>
            <a:pPr algn="ctr"/>
            <a:r>
              <a:rPr lang="ru-RU" alt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целевой квоты</a:t>
            </a:r>
          </a:p>
        </p:txBody>
      </p:sp>
      <p:sp>
        <p:nvSpPr>
          <p:cNvPr id="11" name="Правая круглая скобка 10">
            <a:extLst>
              <a:ext uri="{FF2B5EF4-FFF2-40B4-BE49-F238E27FC236}">
                <a16:creationId xmlns:a16="http://schemas.microsoft.com/office/drawing/2014/main" xmlns="" id="{B3694BFB-C571-EFFB-FD66-1B7051A1B582}"/>
              </a:ext>
            </a:extLst>
          </p:cNvPr>
          <p:cNvSpPr/>
          <p:nvPr/>
        </p:nvSpPr>
        <p:spPr>
          <a:xfrm>
            <a:off x="6143630" y="2807062"/>
            <a:ext cx="212943" cy="2034828"/>
          </a:xfrm>
          <a:prstGeom prst="rightBracket">
            <a:avLst>
              <a:gd name="adj" fmla="val 6268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0BDBAB45-3047-FD21-F6CF-BA39282955E0}"/>
              </a:ext>
            </a:extLst>
          </p:cNvPr>
          <p:cNvCxnSpPr>
            <a:cxnSpLocks/>
          </p:cNvCxnSpPr>
          <p:nvPr/>
        </p:nvCxnSpPr>
        <p:spPr>
          <a:xfrm>
            <a:off x="8844928" y="6741368"/>
            <a:ext cx="2061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848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82300EF-5130-68B7-E977-EF8E47A38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xmlns="" id="{84281D19-A476-6BD7-7C82-24C78C41E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63" y="382012"/>
            <a:ext cx="8042873" cy="3477875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32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ru-RU" altLang="ru-RU" sz="32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Установление квоты в %, перераспределение, детализация целевой квоты</a:t>
            </a:r>
          </a:p>
          <a:p>
            <a:pPr lvl="0"/>
            <a:endParaRPr lang="ru-RU" altLang="ru-RU" sz="3200" b="1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altLang="ru-RU" sz="28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счет федерального бюджета</a:t>
            </a:r>
          </a:p>
          <a:p>
            <a:endParaRPr lang="ru-RU" sz="32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xmlns="" id="{7E875FB0-06BC-8BAE-4289-2C52A4DE25E4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27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198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2594BBA-3B58-D43C-AF78-33ECD7BD7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>
            <a:extLst>
              <a:ext uri="{FF2B5EF4-FFF2-40B4-BE49-F238E27FC236}">
                <a16:creationId xmlns:a16="http://schemas.microsoft.com/office/drawing/2014/main" xmlns="" id="{3A9B9402-A90B-CCEB-AA20-5677563B5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34" y="1340768"/>
            <a:ext cx="580873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Правительство 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itchFamily="34" charset="0"/>
              </a:rPr>
              <a:t>Российской Федерации</a:t>
            </a: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ED7B7A52-AFD0-91BF-03E3-FA7603152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34" y="2837144"/>
            <a:ext cx="5808739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Учредитель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(федеральный государственный орган)</a:t>
            </a:r>
          </a:p>
        </p:txBody>
      </p:sp>
      <p:sp>
        <p:nvSpPr>
          <p:cNvPr id="10" name="AutoShape 21">
            <a:extLst>
              <a:ext uri="{FF2B5EF4-FFF2-40B4-BE49-F238E27FC236}">
                <a16:creationId xmlns:a16="http://schemas.microsoft.com/office/drawing/2014/main" xmlns="" id="{12E6FA84-F439-ABF9-ADA8-AACAF98BB6F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01008" y="2194634"/>
            <a:ext cx="658531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12" name="AutoShape 21">
            <a:extLst>
              <a:ext uri="{FF2B5EF4-FFF2-40B4-BE49-F238E27FC236}">
                <a16:creationId xmlns:a16="http://schemas.microsoft.com/office/drawing/2014/main" xmlns="" id="{7D8B4BBE-6F9D-39EF-EB1A-D9AE7CF975B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01007" y="3745718"/>
            <a:ext cx="658531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xmlns="" id="{28C4FD63-0D42-2B02-9F6E-B2995A83F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32" y="4384226"/>
            <a:ext cx="580873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Минобрнауки России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1">
            <a:extLst>
              <a:ext uri="{FF2B5EF4-FFF2-40B4-BE49-F238E27FC236}">
                <a16:creationId xmlns:a16="http://schemas.microsoft.com/office/drawing/2014/main" xmlns="" id="{25DCC5FD-CEC3-CE04-8D3A-4C1274E6902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07031" y="4857912"/>
            <a:ext cx="658531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xmlns="" id="{FBAB8ECA-C55B-9B95-5E56-1658364DB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902" y="5538585"/>
            <a:ext cx="5808739" cy="830997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осуществляющая образовательную деятельность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11">
            <a:extLst>
              <a:ext uri="{FF2B5EF4-FFF2-40B4-BE49-F238E27FC236}">
                <a16:creationId xmlns:a16="http://schemas.microsoft.com/office/drawing/2014/main" xmlns="" id="{4AE4A2D7-D1D4-41ED-8951-2AAAF4754DF2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28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85BDF59E-1118-E9D7-8A72-6D7C7D114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34367"/>
            <a:ext cx="90360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формируется целевая квота</a:t>
            </a:r>
          </a:p>
          <a:p>
            <a:pPr lvl="0"/>
            <a:endParaRPr lang="ru-RU" altLang="ru-RU" sz="2400" b="1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171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24308" y="1391978"/>
            <a:ext cx="8424936" cy="286232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Квота приема на целевое обучение </a:t>
            </a: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 образовательным программам высшего образования за счет бюджетных ассигнований федерального бюджета 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 2025 год 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(распоряжение Правительства 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Федерации)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56058" y="192063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Установление целевой квоты в %</a:t>
            </a:r>
          </a:p>
          <a:p>
            <a:pPr>
              <a:spcAft>
                <a:spcPts val="0"/>
              </a:spcAft>
            </a:pPr>
            <a:r>
              <a:rPr lang="ru-RU" sz="2800" b="1" u="sng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Правительством РФ</a:t>
            </a:r>
          </a:p>
        </p:txBody>
      </p:sp>
      <p:sp>
        <p:nvSpPr>
          <p:cNvPr id="2" name="Номер слайда 11">
            <a:extLst>
              <a:ext uri="{FF2B5EF4-FFF2-40B4-BE49-F238E27FC236}">
                <a16:creationId xmlns:a16="http://schemas.microsoft.com/office/drawing/2014/main" xmlns="" id="{1E7A0851-B8EF-F5C4-23E0-9F34D4B3445A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29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xmlns="" id="{0F89B2A9-0323-1C90-8FA6-9553FB468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869" y="5025590"/>
            <a:ext cx="5821809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позднее 1 марта 2025 г.</a:t>
            </a:r>
            <a:endParaRPr lang="ru-RU" sz="3200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1">
            <a:extLst>
              <a:ext uri="{FF2B5EF4-FFF2-40B4-BE49-F238E27FC236}">
                <a16:creationId xmlns:a16="http://schemas.microsoft.com/office/drawing/2014/main" xmlns="" id="{88C620F8-DDEB-6DD2-EC88-393687EC3AE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251129" y="4326703"/>
            <a:ext cx="771291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CB0A0E1A-ABE7-BB1C-32D6-14A47C97A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869" y="5610365"/>
            <a:ext cx="5821809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% от КЦП</a:t>
            </a:r>
            <a:endParaRPr lang="ru-RU" sz="3200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087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27AAD7F-614C-2038-8E6B-2D041F738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>
            <a:extLst>
              <a:ext uri="{FF2B5EF4-FFF2-40B4-BE49-F238E27FC236}">
                <a16:creationId xmlns:a16="http://schemas.microsoft.com/office/drawing/2014/main" xmlns="" id="{11BC4D6E-C612-12CA-E28D-5BF4C3E40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8" y="192063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Проведение приема с использованием </a:t>
            </a:r>
          </a:p>
          <a:p>
            <a:r>
              <a:rPr lang="ru-RU" sz="2400" b="1" dirty="0" err="1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суперсервиса</a:t>
            </a:r>
            <a:r>
              <a:rPr lang="ru-RU" sz="24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«Поступление в вуз онлайн»</a:t>
            </a:r>
            <a:endParaRPr lang="ru-RU" sz="2400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xmlns="" id="{6A49F8D6-B15B-5BF8-F88D-4D9547A81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19" y="3230884"/>
            <a:ext cx="8364988" cy="26776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effectLst/>
              </a:rPr>
              <a:t>Суперсервис</a:t>
            </a:r>
            <a:r>
              <a:rPr lang="ru-RU" sz="2800" b="1" dirty="0">
                <a:effectLst/>
              </a:rPr>
              <a:t> «Поступление в вуз онлайн» </a:t>
            </a:r>
          </a:p>
          <a:p>
            <a:pPr algn="ctr"/>
            <a:endParaRPr lang="ru-RU" sz="2800" b="1" dirty="0"/>
          </a:p>
          <a:p>
            <a:pPr algn="ctr"/>
            <a:endParaRPr lang="ru-RU" sz="2800" b="1" dirty="0">
              <a:effectLst/>
            </a:endParaRPr>
          </a:p>
          <a:p>
            <a:pPr algn="ctr"/>
            <a:endParaRPr lang="ru-RU" sz="2800" b="1" dirty="0"/>
          </a:p>
          <a:p>
            <a:pPr algn="ctr"/>
            <a:endParaRPr lang="ru-RU" sz="2800" b="1" dirty="0">
              <a:effectLst/>
            </a:endParaRPr>
          </a:p>
          <a:p>
            <a:pPr algn="ctr"/>
            <a:endParaRPr lang="ru-RU" sz="2800" b="1" dirty="0">
              <a:effectLst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xmlns="" id="{9450F358-D04D-DC81-C2AF-A75A5BCEA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19" y="1146978"/>
            <a:ext cx="8364989" cy="13234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</a:t>
            </a:r>
            <a:endParaRPr lang="ru-RU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 26 января 2023 г. № 89 </a:t>
            </a:r>
          </a:p>
          <a:p>
            <a:pPr marL="0" marR="0" algn="ctr"/>
            <a:r>
              <a:rPr lang="ru-R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«О функционировании </a:t>
            </a:r>
            <a:r>
              <a:rPr lang="ru-RU" sz="2000" b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суперсервиса</a:t>
            </a:r>
            <a:r>
              <a:rPr lang="ru-R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algn="ctr"/>
            <a:r>
              <a:rPr lang="ru-R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Поступление в вуз онлайн</a:t>
            </a:r>
            <a:r>
              <a:rPr lang="ru-R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43">
            <a:extLst>
              <a:ext uri="{FF2B5EF4-FFF2-40B4-BE49-F238E27FC236}">
                <a16:creationId xmlns:a16="http://schemas.microsoft.com/office/drawing/2014/main" xmlns="" id="{139F2EA5-1CA8-E16D-0661-D30B71CBF77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062733" y="2435119"/>
            <a:ext cx="742560" cy="813160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b="1">
              <a:solidFill>
                <a:srgbClr val="7B0F19"/>
              </a:solidFill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xmlns="" id="{79147AC6-2692-822D-2904-45BD09A8A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708" y="3781705"/>
            <a:ext cx="5256584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Бакалавриат 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xmlns="" id="{1655153C-23D8-1BA1-27BE-4CD508BDE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708" y="4279055"/>
            <a:ext cx="5256584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Специалитет</a:t>
            </a:r>
            <a:endParaRPr lang="ru-RU" sz="2800" dirty="0"/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0CCDAE71-F8E6-7BF8-F8FD-EF4CCC738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708" y="4802275"/>
            <a:ext cx="525658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871F03"/>
                </a:solidFill>
              </a:rPr>
              <a:t>Магистратура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xmlns="" id="{2580C299-8570-7FDF-B041-20CB12B95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708" y="5325495"/>
            <a:ext cx="525658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871F0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+ Аспирантура 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xmlns="" id="{1E3286B3-BECE-236E-744B-23277872C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4524" y="5466735"/>
            <a:ext cx="1584175" cy="461665"/>
          </a:xfrm>
          <a:prstGeom prst="rect">
            <a:avLst/>
          </a:prstGeom>
          <a:solidFill>
            <a:srgbClr val="C00000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ПРОЕКТ</a:t>
            </a:r>
          </a:p>
        </p:txBody>
      </p:sp>
      <p:sp>
        <p:nvSpPr>
          <p:cNvPr id="3" name="Номер слайда 11">
            <a:extLst>
              <a:ext uri="{FF2B5EF4-FFF2-40B4-BE49-F238E27FC236}">
                <a16:creationId xmlns:a16="http://schemas.microsoft.com/office/drawing/2014/main" xmlns="" id="{42AD9811-A4A7-B388-86DC-4283984FF389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3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24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A39B44F-D050-6DA1-870A-339AECAF5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9">
            <a:extLst>
              <a:ext uri="{FF2B5EF4-FFF2-40B4-BE49-F238E27FC236}">
                <a16:creationId xmlns:a16="http://schemas.microsoft.com/office/drawing/2014/main" xmlns="" id="{6FEBB6F1-A25D-FFF9-EDB6-DB6718CDC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87" y="995208"/>
            <a:ext cx="8604509" cy="830997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Учредитель</a:t>
            </a:r>
            <a:r>
              <a:rPr lang="ru-RU" altLang="ru-RU" sz="2400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(федеральный государственный орган)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xmlns="" id="{FBE3F05B-BF8E-6D59-9ABB-B1D7E09FF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36550"/>
            <a:ext cx="90360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Перераспределение и детализация целевой квоты</a:t>
            </a:r>
            <a:endParaRPr lang="ru-RU" altLang="ru-RU" sz="2400" b="1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1">
            <a:extLst>
              <a:ext uri="{FF2B5EF4-FFF2-40B4-BE49-F238E27FC236}">
                <a16:creationId xmlns:a16="http://schemas.microsoft.com/office/drawing/2014/main" xmlns="" id="{C7A5D23B-9696-E937-C81B-E140D938DCEB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30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xmlns="" id="{FB726B03-7BF2-B703-C9DF-9EC989F06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88" y="2445467"/>
            <a:ext cx="8604509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дает</a:t>
            </a:r>
            <a:r>
              <a:rPr lang="ru-RU" altLang="ru-RU" sz="2400" b="1" dirty="0">
                <a:solidFill>
                  <a:srgbClr val="3B85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</a:t>
            </a:r>
          </a:p>
          <a:p>
            <a:pPr algn="ctr"/>
            <a:endParaRPr lang="ru-RU" altLang="ru-RU" sz="2400" b="1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2400" b="1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2400" b="1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2400" b="1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2400" b="1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2400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1">
            <a:extLst>
              <a:ext uri="{FF2B5EF4-FFF2-40B4-BE49-F238E27FC236}">
                <a16:creationId xmlns:a16="http://schemas.microsoft.com/office/drawing/2014/main" xmlns="" id="{62F63C67-C181-9ADA-D3E2-B29228A4CCD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296709" y="5139145"/>
            <a:ext cx="658531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xmlns="" id="{6D7F0E76-4BF9-E454-B87D-2749BD576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549" y="3137964"/>
            <a:ext cx="6780306" cy="830997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перераспределению</a:t>
            </a:r>
            <a:r>
              <a:rPr lang="ru-RU" altLang="ru-RU" sz="2400" b="1" dirty="0">
                <a:solidFill>
                  <a:srgbClr val="3B85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квоты </a:t>
            </a:r>
          </a:p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между подведомственными организациями 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xmlns="" id="{44F87C7A-3665-A13A-FAF9-FDAAD1EDF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864" y="3968961"/>
            <a:ext cx="6780306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детализации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квоты 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 указанием заказчиков целевого обучения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DA22E1EF-116D-F4CE-0CAC-F208D2284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604" y="5796104"/>
            <a:ext cx="580873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Минобрнауки России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1">
            <a:extLst>
              <a:ext uri="{FF2B5EF4-FFF2-40B4-BE49-F238E27FC236}">
                <a16:creationId xmlns:a16="http://schemas.microsoft.com/office/drawing/2014/main" xmlns="" id="{DE5B8F22-F866-97F1-AE48-0E0AD09911C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205475" y="1819941"/>
            <a:ext cx="658531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425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1C35DEA-8E0E-869D-6BD0-E106F2B02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9">
            <a:extLst>
              <a:ext uri="{FF2B5EF4-FFF2-40B4-BE49-F238E27FC236}">
                <a16:creationId xmlns:a16="http://schemas.microsoft.com/office/drawing/2014/main" xmlns="" id="{C3B82CAD-2C06-09E1-C10C-F5E1923FE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88" y="1318373"/>
            <a:ext cx="860450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Минобрнауки России</a:t>
            </a:r>
            <a:endParaRPr lang="ru-RU" alt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xmlns="" id="{95063567-5CED-0B2A-35EB-B8FA4E3CA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36550"/>
            <a:ext cx="90360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Перераспределение и детализация целевой квоты</a:t>
            </a:r>
            <a:endParaRPr lang="ru-RU" altLang="ru-RU" sz="2400" b="1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1">
            <a:extLst>
              <a:ext uri="{FF2B5EF4-FFF2-40B4-BE49-F238E27FC236}">
                <a16:creationId xmlns:a16="http://schemas.microsoft.com/office/drawing/2014/main" xmlns="" id="{43F5BA2B-04D1-4A2F-93BB-6D6748204F3E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31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4" name="AutoShape 21">
            <a:extLst>
              <a:ext uri="{FF2B5EF4-FFF2-40B4-BE49-F238E27FC236}">
                <a16:creationId xmlns:a16="http://schemas.microsoft.com/office/drawing/2014/main" xmlns="" id="{9636723D-5749-4D6D-FFD9-E03F3631EB2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296707" y="1919170"/>
            <a:ext cx="658531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xmlns="" id="{20777A17-9C90-2E43-BB01-CBFFA2B63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7966" y="2561680"/>
            <a:ext cx="6780306" cy="461665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Перераспределение</a:t>
            </a:r>
            <a:r>
              <a:rPr lang="ru-RU" altLang="ru-RU" sz="2400" b="1" dirty="0">
                <a:solidFill>
                  <a:srgbClr val="3B85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квоты 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xmlns="" id="{B1889D2E-1AED-7D17-51E5-F3B6856A8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7966" y="3023345"/>
            <a:ext cx="6780306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Детализация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квоты 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 указанием заказчиков целевого обучения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4212F791-3C56-4ABE-74FC-605805D8C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507" y="4517130"/>
            <a:ext cx="5808739" cy="677108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Учредители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(федеральные государственные органы)</a:t>
            </a:r>
          </a:p>
        </p:txBody>
      </p:sp>
      <p:sp>
        <p:nvSpPr>
          <p:cNvPr id="7" name="AutoShape 21">
            <a:extLst>
              <a:ext uri="{FF2B5EF4-FFF2-40B4-BE49-F238E27FC236}">
                <a16:creationId xmlns:a16="http://schemas.microsoft.com/office/drawing/2014/main" xmlns="" id="{72291FF7-AB17-05B3-E280-91C585500D7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02992" y="3859539"/>
            <a:ext cx="658531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xmlns="" id="{E67DE794-E2D6-A874-D8A6-4EFCF4301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507" y="5164837"/>
            <a:ext cx="5808739" cy="646331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осуществляющие образовательную деятельность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3C571DE0-6A94-D153-7B6D-0C8E3A10F8CF}"/>
              </a:ext>
            </a:extLst>
          </p:cNvPr>
          <p:cNvCxnSpPr>
            <a:cxnSpLocks/>
          </p:cNvCxnSpPr>
          <p:nvPr/>
        </p:nvCxnSpPr>
        <p:spPr>
          <a:xfrm>
            <a:off x="8844928" y="6741368"/>
            <a:ext cx="2061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685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5B33E50-F0DD-8CA2-5095-4A5CB736D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xmlns="" id="{A77E4CD7-8ECD-0F04-90BF-BAE6F0A95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603" y="741367"/>
            <a:ext cx="8042873" cy="2062103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altLang="ru-RU" sz="32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Установление целевой квоты</a:t>
            </a:r>
          </a:p>
          <a:p>
            <a:r>
              <a:rPr lang="ru-RU" altLang="ru-RU" sz="32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организацией</a:t>
            </a:r>
            <a:r>
              <a:rPr lang="ru-RU" altLang="ru-RU" sz="32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осуществляющей образовательную деятельность</a:t>
            </a:r>
          </a:p>
          <a:p>
            <a:endParaRPr lang="ru-RU" sz="3200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xmlns="" id="{2E0C4D00-030E-43F1-A853-5F70CAC3FDF4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32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xmlns="" id="{4922E79E-358A-31C9-6B35-A03CD0A09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127" y="3040389"/>
            <a:ext cx="8042873" cy="1384995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alt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выделение целевой квоты</a:t>
            </a:r>
          </a:p>
          <a:p>
            <a:pPr marL="457200" indent="-457200">
              <a:buFontTx/>
              <a:buChar char="-"/>
            </a:pPr>
            <a:r>
              <a:rPr lang="ru-RU" alt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целевой квоты</a:t>
            </a:r>
          </a:p>
          <a:p>
            <a:pPr marL="457200" indent="-457200">
              <a:buFontTx/>
              <a:buChar char="-"/>
            </a:pPr>
            <a:r>
              <a:rPr lang="ru-RU" alt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публикация целевой квоты</a:t>
            </a:r>
          </a:p>
        </p:txBody>
      </p:sp>
    </p:spTree>
    <p:extLst>
      <p:ext uri="{BB962C8B-B14F-4D97-AF65-F5344CB8AC3E}">
        <p14:creationId xmlns:p14="http://schemas.microsoft.com/office/powerpoint/2010/main" val="3330529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9F41459-68E0-5CB4-9BD7-443E73ECF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>
            <a:extLst>
              <a:ext uri="{FF2B5EF4-FFF2-40B4-BE49-F238E27FC236}">
                <a16:creationId xmlns:a16="http://schemas.microsoft.com/office/drawing/2014/main" xmlns="" id="{1F4BA019-2359-9B14-13DA-C9F2C9023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34" y="1340768"/>
            <a:ext cx="5808739" cy="830997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Правительство 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itchFamily="34" charset="0"/>
              </a:rPr>
              <a:t>Российской Федерации</a:t>
            </a: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15902402-60E9-E076-51BA-260A4AA4D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34" y="2837144"/>
            <a:ext cx="5808739" cy="892552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Учредитель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(федеральный государственный орган)</a:t>
            </a:r>
          </a:p>
        </p:txBody>
      </p:sp>
      <p:sp>
        <p:nvSpPr>
          <p:cNvPr id="10" name="AutoShape 21">
            <a:extLst>
              <a:ext uri="{FF2B5EF4-FFF2-40B4-BE49-F238E27FC236}">
                <a16:creationId xmlns:a16="http://schemas.microsoft.com/office/drawing/2014/main" xmlns="" id="{0138BEA4-6478-77EA-71CF-706C516ED96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01008" y="2194634"/>
            <a:ext cx="658531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12" name="AutoShape 21">
            <a:extLst>
              <a:ext uri="{FF2B5EF4-FFF2-40B4-BE49-F238E27FC236}">
                <a16:creationId xmlns:a16="http://schemas.microsoft.com/office/drawing/2014/main" xmlns="" id="{621E13F7-F143-D3A3-0578-75342217CE1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01007" y="3745718"/>
            <a:ext cx="658531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xmlns="" id="{0B680BD6-CBD1-8FD8-EC24-78E4092B8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32" y="4384226"/>
            <a:ext cx="5808739" cy="461665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Минобрнауки России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1">
            <a:extLst>
              <a:ext uri="{FF2B5EF4-FFF2-40B4-BE49-F238E27FC236}">
                <a16:creationId xmlns:a16="http://schemas.microsoft.com/office/drawing/2014/main" xmlns="" id="{173041B1-E4FC-16BF-1CBC-F5D44F8D623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07031" y="4857912"/>
            <a:ext cx="658531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xmlns="" id="{CC06A912-E215-2BFE-1D04-FCFD46ACE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902" y="5538585"/>
            <a:ext cx="580873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осуществляющая образовательную деятельность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11">
            <a:extLst>
              <a:ext uri="{FF2B5EF4-FFF2-40B4-BE49-F238E27FC236}">
                <a16:creationId xmlns:a16="http://schemas.microsoft.com/office/drawing/2014/main" xmlns="" id="{B13BC4A0-5230-E3A1-E557-1FBBDA28900C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33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1FC4100F-1088-D592-F616-8E134FEC5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34367"/>
            <a:ext cx="90360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формируется целевая квота</a:t>
            </a:r>
          </a:p>
          <a:p>
            <a:pPr lvl="0"/>
            <a:endParaRPr lang="ru-RU" altLang="ru-RU" sz="2400" b="1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000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82563" y="260648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формирования целевой квоты 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134898" y="3246240"/>
            <a:ext cx="2821767" cy="17543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 </a:t>
            </a:r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52359" y="1680630"/>
            <a:ext cx="8639281" cy="830997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Правительство РФ</a:t>
            </a:r>
          </a:p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установило квоту в % от КЦП</a:t>
            </a: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xmlns="" id="{29918091-6A6B-184C-3E9C-9C3BFD458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59" y="3246240"/>
            <a:ext cx="2882539" cy="17543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 </a:t>
            </a:r>
          </a:p>
          <a:p>
            <a:pPr algn="ctr"/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xmlns="" id="{C977CD0F-F5C6-DE7B-7296-F386A6648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665" y="3246239"/>
            <a:ext cx="2934975" cy="156966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</a:t>
            </a:r>
            <a:r>
              <a:rPr lang="ru-RU" alt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детализирована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указанием заказчиков целевого обучения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1">
            <a:extLst>
              <a:ext uri="{FF2B5EF4-FFF2-40B4-BE49-F238E27FC236}">
                <a16:creationId xmlns:a16="http://schemas.microsoft.com/office/drawing/2014/main" xmlns="" id="{6A9D2041-5320-A4F1-5C5E-674C0DD2DBB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295935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5" name="AutoShape 21">
            <a:extLst>
              <a:ext uri="{FF2B5EF4-FFF2-40B4-BE49-F238E27FC236}">
                <a16:creationId xmlns:a16="http://schemas.microsoft.com/office/drawing/2014/main" xmlns="" id="{810005C1-75C0-9E80-3912-0C20D006AD6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78475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6" name="AutoShape 21">
            <a:extLst>
              <a:ext uri="{FF2B5EF4-FFF2-40B4-BE49-F238E27FC236}">
                <a16:creationId xmlns:a16="http://schemas.microsoft.com/office/drawing/2014/main" xmlns="" id="{ADD85699-4F23-6448-1603-61488AA19CA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61013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7" name="Номер слайда 11">
            <a:extLst>
              <a:ext uri="{FF2B5EF4-FFF2-40B4-BE49-F238E27FC236}">
                <a16:creationId xmlns:a16="http://schemas.microsoft.com/office/drawing/2014/main" xmlns="" id="{F4D2E762-E741-BF7B-1F53-918E1D3D84D2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34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31EE7E2A-FD2C-F44A-3524-97C766E48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27" y="4815899"/>
            <a:ext cx="5700138" cy="707886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НЕдетализированная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9B34FA78-231F-DC95-67B3-003415FFB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666" y="4815899"/>
            <a:ext cx="2930808" cy="707886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Детализированная </a:t>
            </a:r>
          </a:p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4153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60E407C-439D-AD78-5436-1CD96330E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9">
            <a:extLst>
              <a:ext uri="{FF2B5EF4-FFF2-40B4-BE49-F238E27FC236}">
                <a16:creationId xmlns:a16="http://schemas.microsoft.com/office/drawing/2014/main" xmlns="" id="{7CD34DDB-1D15-4BFE-021E-39A90F0F2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59" y="1680630"/>
            <a:ext cx="8639281" cy="830997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Правительство РФ</a:t>
            </a:r>
          </a:p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установило квоту в % от КЦП</a:t>
            </a:r>
          </a:p>
        </p:txBody>
      </p:sp>
      <p:sp>
        <p:nvSpPr>
          <p:cNvPr id="4" name="AutoShape 21">
            <a:extLst>
              <a:ext uri="{FF2B5EF4-FFF2-40B4-BE49-F238E27FC236}">
                <a16:creationId xmlns:a16="http://schemas.microsoft.com/office/drawing/2014/main" xmlns="" id="{3E1298F0-6AD5-9C77-236B-0293B6095E6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295935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5" name="AutoShape 21">
            <a:extLst>
              <a:ext uri="{FF2B5EF4-FFF2-40B4-BE49-F238E27FC236}">
                <a16:creationId xmlns:a16="http://schemas.microsoft.com/office/drawing/2014/main" xmlns="" id="{B4ACE8EE-903E-803C-457E-AA811649D71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78475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6" name="AutoShape 21">
            <a:extLst>
              <a:ext uri="{FF2B5EF4-FFF2-40B4-BE49-F238E27FC236}">
                <a16:creationId xmlns:a16="http://schemas.microsoft.com/office/drawing/2014/main" xmlns="" id="{AEE5808A-BA2F-E57D-3080-4FA78009832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61013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7" name="Номер слайда 11">
            <a:extLst>
              <a:ext uri="{FF2B5EF4-FFF2-40B4-BE49-F238E27FC236}">
                <a16:creationId xmlns:a16="http://schemas.microsoft.com/office/drawing/2014/main" xmlns="" id="{C1FD2B94-9DFA-065E-36BE-4050C318C8BB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35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6D8E3C6F-147F-5A79-EF37-DCC87C28A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4898" y="3246240"/>
            <a:ext cx="2821767" cy="17543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 </a:t>
            </a:r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9AE1EE1B-7E87-8623-8841-5026AF1FC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59" y="3246240"/>
            <a:ext cx="2882539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 </a:t>
            </a:r>
          </a:p>
          <a:p>
            <a:pPr algn="ctr"/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xmlns="" id="{27A537F9-511A-FC16-D1C9-782F49F2F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665" y="3246239"/>
            <a:ext cx="2934975" cy="156966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</a:t>
            </a:r>
            <a:r>
              <a:rPr lang="ru-RU" alt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детализирована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указанием заказчиков целевого обучения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xmlns="" id="{C2BE2005-DA37-4990-21F0-72E84EC84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27" y="4815899"/>
            <a:ext cx="5700138" cy="707886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НЕдетализированная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xmlns="" id="{8D32E194-8AB8-9707-0E50-FBCF7A241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666" y="4815899"/>
            <a:ext cx="2930808" cy="707886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Детализированная </a:t>
            </a:r>
          </a:p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66FBC976-9680-F0D2-640F-A46D0BDE1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60648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формирования целевой квоты </a:t>
            </a:r>
          </a:p>
        </p:txBody>
      </p:sp>
    </p:spTree>
    <p:extLst>
      <p:ext uri="{BB962C8B-B14F-4D97-AF65-F5344CB8AC3E}">
        <p14:creationId xmlns:p14="http://schemas.microsoft.com/office/powerpoint/2010/main" val="3264868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ABA08C9-83DE-0F4F-90A9-254A7652B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>
            <a:extLst>
              <a:ext uri="{FF2B5EF4-FFF2-40B4-BE49-F238E27FC236}">
                <a16:creationId xmlns:a16="http://schemas.microsoft.com/office/drawing/2014/main" xmlns="" id="{4C669619-7A71-30F5-2771-F415E791E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197876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Выделение целевой квоты </a:t>
            </a:r>
            <a:r>
              <a:rPr lang="ru-RU" sz="24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организацией</a:t>
            </a:r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осуществляющей образовательную деятельность</a:t>
            </a:r>
          </a:p>
        </p:txBody>
      </p:sp>
      <p:sp>
        <p:nvSpPr>
          <p:cNvPr id="15" name="Номер слайда 11">
            <a:extLst>
              <a:ext uri="{FF2B5EF4-FFF2-40B4-BE49-F238E27FC236}">
                <a16:creationId xmlns:a16="http://schemas.microsoft.com/office/drawing/2014/main" xmlns="" id="{16186F23-BFAD-D844-8E04-D3517A34FEE1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36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xmlns="" id="{06899607-3950-EB77-7755-F33DFC07C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773" y="1011395"/>
            <a:ext cx="4868281" cy="830997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Квота  </a:t>
            </a:r>
            <a:r>
              <a:rPr lang="ru-RU" altLang="ru-RU" sz="24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распределена </a:t>
            </a:r>
          </a:p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xmlns="" id="{9BA63DAD-2EAB-924B-3A8E-230FBB3DB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501" y="2229362"/>
            <a:ext cx="7236823" cy="1077218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выделяет квоту </a:t>
            </a:r>
          </a:p>
          <a:p>
            <a:pPr algn="ctr"/>
            <a:r>
              <a:rPr lang="ru-RU" alt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%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установленным Правительством РФ </a:t>
            </a:r>
          </a:p>
          <a:p>
            <a:pPr algn="ctr"/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общего объема КЦП</a:t>
            </a:r>
          </a:p>
        </p:txBody>
      </p:sp>
      <p:sp>
        <p:nvSpPr>
          <p:cNvPr id="5" name="AutoShape 21">
            <a:extLst>
              <a:ext uri="{FF2B5EF4-FFF2-40B4-BE49-F238E27FC236}">
                <a16:creationId xmlns:a16="http://schemas.microsoft.com/office/drawing/2014/main" xmlns="" id="{8BC7CD54-1038-7522-5685-CD2B7D17F9A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44715" y="1697669"/>
            <a:ext cx="402128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123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C4EE8AF-9F5D-0CE5-57D4-38B463A1D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>
            <a:extLst>
              <a:ext uri="{FF2B5EF4-FFF2-40B4-BE49-F238E27FC236}">
                <a16:creationId xmlns:a16="http://schemas.microsoft.com/office/drawing/2014/main" xmlns="" id="{775E740A-6A32-5288-09B0-410822814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197876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Выделение целевой квоты </a:t>
            </a:r>
            <a:r>
              <a:rPr lang="ru-RU" sz="24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организацией</a:t>
            </a:r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осуществляющей образовательную деятельность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A28EB4F7-072B-E067-900F-D27E98B5E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4851" y="3960264"/>
            <a:ext cx="223946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рассчитанное количество мест менее одного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CD9411E0-E2C3-7EC7-4B7F-723780A21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736" y="3975717"/>
            <a:ext cx="261174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округление по правилам математики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43">
            <a:extLst>
              <a:ext uri="{FF2B5EF4-FFF2-40B4-BE49-F238E27FC236}">
                <a16:creationId xmlns:a16="http://schemas.microsoft.com/office/drawing/2014/main" xmlns="" id="{46639AF9-29C5-5EE1-9F58-4769388E0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4794" y="4190418"/>
            <a:ext cx="630056" cy="485685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Номер слайда 11">
            <a:extLst>
              <a:ext uri="{FF2B5EF4-FFF2-40B4-BE49-F238E27FC236}">
                <a16:creationId xmlns:a16="http://schemas.microsoft.com/office/drawing/2014/main" xmlns="" id="{4DA419B5-9B31-5C18-529C-73EFB04D730B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37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xmlns="" id="{7CB91448-B107-E9D3-7370-F18753C18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562" y="3538721"/>
            <a:ext cx="2129586" cy="92333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Бакалавриат, специалитет</a:t>
            </a:r>
          </a:p>
          <a:p>
            <a:pPr algn="ctr">
              <a:spcAft>
                <a:spcPts val="0"/>
              </a:spcAft>
            </a:pP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xmlns="" id="{DB4AC62A-E48C-C741-42F6-7C5AA66BB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49" y="4252716"/>
            <a:ext cx="2140000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Магистратура</a:t>
            </a:r>
          </a:p>
          <a:p>
            <a:pPr algn="ctr">
              <a:spcAft>
                <a:spcPts val="0"/>
              </a:spcAft>
            </a:pP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xmlns="" id="{B39D7242-B357-C2A1-4C14-8D95B2FCB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09" y="5504224"/>
            <a:ext cx="2141323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Аспирантура</a:t>
            </a: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xmlns="" id="{BAA7A923-47D6-BDD8-DF13-41F2F4505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25" y="4676103"/>
            <a:ext cx="2141323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Ассистентура-стажировка</a:t>
            </a: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xmlns="" id="{2C822879-A06F-06CF-EB0D-95AD53B03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08" y="5861814"/>
            <a:ext cx="2141323" cy="53860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Ординатура</a:t>
            </a:r>
          </a:p>
          <a:p>
            <a:pPr algn="ctr">
              <a:spcAft>
                <a:spcPts val="0"/>
              </a:spcAft>
            </a:pPr>
            <a:endParaRPr lang="ru-RU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авая круглая скобка 21">
            <a:extLst>
              <a:ext uri="{FF2B5EF4-FFF2-40B4-BE49-F238E27FC236}">
                <a16:creationId xmlns:a16="http://schemas.microsoft.com/office/drawing/2014/main" xmlns="" id="{47E382D0-8561-0AC1-736F-90107942CE19}"/>
              </a:ext>
            </a:extLst>
          </p:cNvPr>
          <p:cNvSpPr/>
          <p:nvPr/>
        </p:nvSpPr>
        <p:spPr>
          <a:xfrm>
            <a:off x="2555561" y="3538722"/>
            <a:ext cx="212943" cy="1845268"/>
          </a:xfrm>
          <a:prstGeom prst="rightBracket">
            <a:avLst>
              <a:gd name="adj" fmla="val 6268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utoShape 43">
            <a:extLst>
              <a:ext uri="{FF2B5EF4-FFF2-40B4-BE49-F238E27FC236}">
                <a16:creationId xmlns:a16="http://schemas.microsoft.com/office/drawing/2014/main" xmlns="" id="{7397CE88-1FA6-C975-DD59-71FFE6929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4316" y="4171264"/>
            <a:ext cx="508769" cy="485685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xmlns="" id="{C3DEBD1C-03F6-B0E2-CF00-C08DF5455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7020" y="5501143"/>
            <a:ext cx="2267297" cy="923330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Если рассчитанное количество мест менее одного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xmlns="" id="{44F652E3-BF63-6669-246F-563BF6EB4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0906" y="5516596"/>
            <a:ext cx="1757805" cy="923330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выделяется одно место</a:t>
            </a:r>
          </a:p>
          <a:p>
            <a:pPr lvl="0" algn="ctr"/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utoShape 43">
            <a:extLst>
              <a:ext uri="{FF2B5EF4-FFF2-40B4-BE49-F238E27FC236}">
                <a16:creationId xmlns:a16="http://schemas.microsoft.com/office/drawing/2014/main" xmlns="" id="{8538957F-8AB1-E16C-DABB-D784A7A34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6964" y="5722588"/>
            <a:ext cx="630056" cy="485685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авая круглая скобка 26">
            <a:extLst>
              <a:ext uri="{FF2B5EF4-FFF2-40B4-BE49-F238E27FC236}">
                <a16:creationId xmlns:a16="http://schemas.microsoft.com/office/drawing/2014/main" xmlns="" id="{6B1395A9-66DC-D25B-C03C-8526AC2603AF}"/>
              </a:ext>
            </a:extLst>
          </p:cNvPr>
          <p:cNvSpPr/>
          <p:nvPr/>
        </p:nvSpPr>
        <p:spPr>
          <a:xfrm>
            <a:off x="2527731" y="5498253"/>
            <a:ext cx="212943" cy="902169"/>
          </a:xfrm>
          <a:prstGeom prst="rightBracket">
            <a:avLst>
              <a:gd name="adj" fmla="val 6268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utoShape 43">
            <a:extLst>
              <a:ext uri="{FF2B5EF4-FFF2-40B4-BE49-F238E27FC236}">
                <a16:creationId xmlns:a16="http://schemas.microsoft.com/office/drawing/2014/main" xmlns="" id="{E0C9E254-B35C-F90C-0D77-67A5C7EA9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6486" y="5712143"/>
            <a:ext cx="508769" cy="485685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xmlns="" id="{CA091ACF-A3C3-91F1-2F8E-C77C9F430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735" y="4598924"/>
            <a:ext cx="2611749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быть 0 мест</a:t>
            </a:r>
            <a:endParaRPr lang="ru-RU" altLang="ru-RU" sz="1600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xmlns="" id="{E4E5E1BE-2BEB-55DE-BE67-8FEC4DED8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773" y="1011395"/>
            <a:ext cx="4868281" cy="830997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Квота  </a:t>
            </a:r>
            <a:r>
              <a:rPr lang="ru-RU" altLang="ru-RU" sz="24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распределена </a:t>
            </a:r>
          </a:p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xmlns="" id="{8305046F-A94E-AFD4-1CFC-77AAF32B7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501" y="2229362"/>
            <a:ext cx="7236823" cy="1077218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выделяет квоту </a:t>
            </a:r>
          </a:p>
          <a:p>
            <a:pPr algn="ctr"/>
            <a:r>
              <a:rPr lang="ru-RU" alt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%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установленным Правительством РФ </a:t>
            </a:r>
          </a:p>
          <a:p>
            <a:pPr algn="ctr"/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общего объема КЦП</a:t>
            </a:r>
          </a:p>
        </p:txBody>
      </p:sp>
      <p:sp>
        <p:nvSpPr>
          <p:cNvPr id="5" name="AutoShape 21">
            <a:extLst>
              <a:ext uri="{FF2B5EF4-FFF2-40B4-BE49-F238E27FC236}">
                <a16:creationId xmlns:a16="http://schemas.microsoft.com/office/drawing/2014/main" xmlns="" id="{87D0B79C-67C7-55B0-702E-CA8FDEE85D1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44715" y="1697669"/>
            <a:ext cx="402128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586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FB25C55-A80D-3EA6-8C51-6B75684BB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1">
            <a:extLst>
              <a:ext uri="{FF2B5EF4-FFF2-40B4-BE49-F238E27FC236}">
                <a16:creationId xmlns:a16="http://schemas.microsoft.com/office/drawing/2014/main" xmlns="" id="{311EDC48-64AA-DDAA-384F-3FEF9FDC787A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38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38" name="Text Box 9">
            <a:extLst>
              <a:ext uri="{FF2B5EF4-FFF2-40B4-BE49-F238E27FC236}">
                <a16:creationId xmlns:a16="http://schemas.microsoft.com/office/drawing/2014/main" xmlns="" id="{BFD9E442-A582-4672-303B-C1344BA81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79" y="1657495"/>
            <a:ext cx="7236823" cy="70788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/>
            <a:r>
              <a:rPr lang="ru-R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После того, как целевая квота выделена</a:t>
            </a:r>
          </a:p>
          <a:p>
            <a:pPr marL="0" marR="0" algn="ctr"/>
            <a:endParaRPr lang="ru-RU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xmlns="" id="{6318F61C-ACBB-A9A3-7E2E-0DE2C1FD4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197876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целевой квоты </a:t>
            </a:r>
            <a:r>
              <a:rPr lang="ru-RU" sz="24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организацией</a:t>
            </a:r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осуществляющей образовательную деятельность</a:t>
            </a: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xmlns="" id="{CD8FA68A-3A46-6FDC-5FAA-9B1C6D938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78" y="2184365"/>
            <a:ext cx="7236823" cy="353943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/>
            <a:r>
              <a:rPr lang="ru-R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24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распределяет целевую квоту </a:t>
            </a:r>
            <a:endParaRPr lang="ru-RU" sz="2000" b="1" dirty="0">
              <a:solidFill>
                <a:srgbClr val="871F0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/>
            <a:r>
              <a:rPr lang="ru-R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(выделяет места для приема): </a:t>
            </a:r>
          </a:p>
          <a:p>
            <a:pPr marL="0" marR="0"/>
            <a:endParaRPr lang="ru-RU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>
              <a:buFontTx/>
              <a:buChar char="-"/>
            </a:pPr>
            <a:r>
              <a:rPr lang="ru-R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головную организацию и в ее филиалы               </a:t>
            </a:r>
            <a:r>
              <a:rPr lang="ru-R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(при необходимости)</a:t>
            </a:r>
          </a:p>
          <a:p>
            <a:pPr marL="285750" marR="0" indent="-285750">
              <a:buFontTx/>
              <a:buChar char="-"/>
            </a:pPr>
            <a:endParaRPr lang="ru-RU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>
              <a:buFontTx/>
              <a:buChar char="-"/>
            </a:pPr>
            <a:r>
              <a:rPr lang="ru-R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формам обучения</a:t>
            </a:r>
          </a:p>
          <a:p>
            <a:pPr marL="285750" marR="0" indent="-285750">
              <a:buFontTx/>
              <a:buChar char="-"/>
            </a:pPr>
            <a:endParaRPr lang="ru-RU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>
              <a:buFontTx/>
              <a:buChar char="-"/>
            </a:pPr>
            <a:r>
              <a:rPr lang="ru-R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образовательным программам </a:t>
            </a:r>
            <a:r>
              <a:rPr lang="ru-RU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рамках специальностей, направлений подготовки, научных специальностей (при необходимости) </a:t>
            </a:r>
          </a:p>
        </p:txBody>
      </p:sp>
    </p:spTree>
    <p:extLst>
      <p:ext uri="{BB962C8B-B14F-4D97-AF65-F5344CB8AC3E}">
        <p14:creationId xmlns:p14="http://schemas.microsoft.com/office/powerpoint/2010/main" val="32178331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CE00716-1E26-74AC-641E-20B894D82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9">
            <a:extLst>
              <a:ext uri="{FF2B5EF4-FFF2-40B4-BE49-F238E27FC236}">
                <a16:creationId xmlns:a16="http://schemas.microsoft.com/office/drawing/2014/main" xmlns="" id="{BBE3AE4B-4973-7D67-9931-61C4EC764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59" y="1680630"/>
            <a:ext cx="8639281" cy="830997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Правительство РФ</a:t>
            </a:r>
          </a:p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установило квоту в % от КЦП</a:t>
            </a:r>
          </a:p>
        </p:txBody>
      </p:sp>
      <p:sp>
        <p:nvSpPr>
          <p:cNvPr id="4" name="AutoShape 21">
            <a:extLst>
              <a:ext uri="{FF2B5EF4-FFF2-40B4-BE49-F238E27FC236}">
                <a16:creationId xmlns:a16="http://schemas.microsoft.com/office/drawing/2014/main" xmlns="" id="{9D601739-4AA7-56F5-C811-5972CB47ED5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295935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5" name="AutoShape 21">
            <a:extLst>
              <a:ext uri="{FF2B5EF4-FFF2-40B4-BE49-F238E27FC236}">
                <a16:creationId xmlns:a16="http://schemas.microsoft.com/office/drawing/2014/main" xmlns="" id="{BDC0A7E5-FA0B-A216-438A-F66C56ABDD9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78475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6" name="AutoShape 21">
            <a:extLst>
              <a:ext uri="{FF2B5EF4-FFF2-40B4-BE49-F238E27FC236}">
                <a16:creationId xmlns:a16="http://schemas.microsoft.com/office/drawing/2014/main" xmlns="" id="{371F3CCF-0F37-84EB-A315-44BE8200DF5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61013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7" name="Номер слайда 11">
            <a:extLst>
              <a:ext uri="{FF2B5EF4-FFF2-40B4-BE49-F238E27FC236}">
                <a16:creationId xmlns:a16="http://schemas.microsoft.com/office/drawing/2014/main" xmlns="" id="{029E982D-03EE-3182-D54D-098FC23579FB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39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4E94339A-F8CF-D5B3-DE99-59C8DD1A7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4898" y="3246240"/>
            <a:ext cx="2821767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 </a:t>
            </a:r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6EF3F8E3-F7FC-5723-42EE-10D94890D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59" y="3246240"/>
            <a:ext cx="2882539" cy="17543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 </a:t>
            </a:r>
          </a:p>
          <a:p>
            <a:pPr algn="ctr"/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xmlns="" id="{537C90D0-35F5-E5BA-9DCD-383EF6EAB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665" y="3246239"/>
            <a:ext cx="2934975" cy="156966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</a:t>
            </a:r>
            <a:r>
              <a:rPr lang="ru-RU" alt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детализирована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указанием заказчиков целевого обучения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xmlns="" id="{47F7E774-602A-B255-F1F0-71B9E07C3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27" y="4815899"/>
            <a:ext cx="5700138" cy="707886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НЕдетализированная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xmlns="" id="{531634F2-1299-862B-0CA5-F1A0A5E3B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666" y="4815899"/>
            <a:ext cx="2930808" cy="707886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Детализированная </a:t>
            </a:r>
          </a:p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AC3696F6-57A0-74A2-1F7F-407816FB5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60648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формирования целевой квоты </a:t>
            </a:r>
          </a:p>
        </p:txBody>
      </p:sp>
    </p:spTree>
    <p:extLst>
      <p:ext uri="{BB962C8B-B14F-4D97-AF65-F5344CB8AC3E}">
        <p14:creationId xmlns:p14="http://schemas.microsoft.com/office/powerpoint/2010/main" val="2913298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xmlns="" id="{8CBFAB21-F609-B21C-0615-E7D1F9978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34" y="1581228"/>
            <a:ext cx="3545809" cy="1938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Единая цифровая платформа в сфере занятости и трудовых отношений </a:t>
            </a:r>
          </a:p>
          <a:p>
            <a:pPr marL="0" marR="0" algn="ctr">
              <a:spcAft>
                <a:spcPts val="0"/>
              </a:spcAft>
            </a:pPr>
            <a:r>
              <a:rPr lang="ru-RU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«Работа в России»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xmlns="" id="{403BB1DB-FAAD-2181-2E31-A7BD10B99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119" y="1581228"/>
            <a:ext cx="3545809" cy="1938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Единый портал государственных </a:t>
            </a:r>
          </a:p>
          <a:p>
            <a:pPr marL="0" marR="0" algn="ctr">
              <a:spcAft>
                <a:spcPts val="0"/>
              </a:spcAft>
            </a:pPr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муниципальных услуг (функций) (ЕПГУ)</a:t>
            </a:r>
            <a:endParaRPr lang="ru-RU" sz="2400" b="1" dirty="0">
              <a:solidFill>
                <a:srgbClr val="871F0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: влево-вправо 3">
            <a:extLst>
              <a:ext uri="{FF2B5EF4-FFF2-40B4-BE49-F238E27FC236}">
                <a16:creationId xmlns:a16="http://schemas.microsoft.com/office/drawing/2014/main" xmlns="" id="{69351A98-3944-E80E-DCC4-814768BC958F}"/>
              </a:ext>
            </a:extLst>
          </p:cNvPr>
          <p:cNvSpPr/>
          <p:nvPr/>
        </p:nvSpPr>
        <p:spPr>
          <a:xfrm>
            <a:off x="4016131" y="2246812"/>
            <a:ext cx="1282988" cy="484632"/>
          </a:xfrm>
          <a:prstGeom prst="leftRightArrow">
            <a:avLst/>
          </a:prstGeom>
          <a:solidFill>
            <a:srgbClr val="871F03"/>
          </a:solidFill>
          <a:ln>
            <a:solidFill>
              <a:srgbClr val="871F0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E141CC00-F494-C42A-07AD-47F52F9F9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Цифровая платформа «Работа в России»</a:t>
            </a:r>
          </a:p>
          <a:p>
            <a:endParaRPr lang="ru-RU" sz="24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9E8231D-7907-C2B1-2CAD-6AA16FCAD5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30" t="13046" r="71699" b="80226"/>
          <a:stretch/>
        </p:blipFill>
        <p:spPr>
          <a:xfrm>
            <a:off x="455734" y="949306"/>
            <a:ext cx="1377375" cy="6083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DC43E85-30A6-46D3-52D8-5ABC0A4AF4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19" t="7376" r="73428" b="88477"/>
          <a:stretch/>
        </p:blipFill>
        <p:spPr>
          <a:xfrm>
            <a:off x="6439265" y="949307"/>
            <a:ext cx="2334576" cy="608314"/>
          </a:xfrm>
          <a:prstGeom prst="rect">
            <a:avLst/>
          </a:prstGeom>
        </p:spPr>
      </p:pic>
      <p:sp>
        <p:nvSpPr>
          <p:cNvPr id="7" name="Номер слайда 11">
            <a:extLst>
              <a:ext uri="{FF2B5EF4-FFF2-40B4-BE49-F238E27FC236}">
                <a16:creationId xmlns:a16="http://schemas.microsoft.com/office/drawing/2014/main" xmlns="" id="{E7122459-4CE9-AFD3-6F57-E131A54750E3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4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826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3436199-1853-0BB2-D76F-9D92C13BC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>
            <a:extLst>
              <a:ext uri="{FF2B5EF4-FFF2-40B4-BE49-F238E27FC236}">
                <a16:creationId xmlns:a16="http://schemas.microsoft.com/office/drawing/2014/main" xmlns="" id="{379850F4-9E4D-0AB8-7B27-3413FF46D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60648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Выделение целевой квоты </a:t>
            </a:r>
            <a:r>
              <a:rPr lang="ru-RU" sz="24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организацией</a:t>
            </a:r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осуществляющей образовательную деятельность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xmlns="" id="{653AA9D1-E390-BF76-C59B-047C6660E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580" y="1312937"/>
            <a:ext cx="4776839" cy="156966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Квота </a:t>
            </a:r>
            <a:r>
              <a:rPr lang="ru-RU" altLang="ru-RU" sz="24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распределена </a:t>
            </a:r>
          </a:p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организациями, </a:t>
            </a:r>
          </a:p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alt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НЕ детализирована </a:t>
            </a:r>
          </a:p>
          <a:p>
            <a:pPr algn="ctr"/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xmlns="" id="{8473C418-7B67-E1B0-7A12-58B096636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296" y="3260040"/>
            <a:ext cx="7219406" cy="1384995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выделяет квоту </a:t>
            </a:r>
          </a:p>
          <a:p>
            <a:pPr algn="ctr"/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установленным</a:t>
            </a:r>
          </a:p>
          <a:p>
            <a:pPr algn="ctr"/>
            <a:r>
              <a:rPr lang="ru-RU" alt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количеством мест</a:t>
            </a: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1">
            <a:extLst>
              <a:ext uri="{FF2B5EF4-FFF2-40B4-BE49-F238E27FC236}">
                <a16:creationId xmlns:a16="http://schemas.microsoft.com/office/drawing/2014/main" xmlns="" id="{678C53C2-5A21-C39E-9CBD-BFC0892A9A6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78475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6" name="Номер слайда 11">
            <a:extLst>
              <a:ext uri="{FF2B5EF4-FFF2-40B4-BE49-F238E27FC236}">
                <a16:creationId xmlns:a16="http://schemas.microsoft.com/office/drawing/2014/main" xmlns="" id="{13C156BD-1031-55C2-FB27-5E711F43FFAC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40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265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14D95DD-C870-BEB4-8D20-76A6A9A43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9">
            <a:extLst>
              <a:ext uri="{FF2B5EF4-FFF2-40B4-BE49-F238E27FC236}">
                <a16:creationId xmlns:a16="http://schemas.microsoft.com/office/drawing/2014/main" xmlns="" id="{5F7C8CA1-0A25-5743-2B2B-42FDFD9FC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59" y="1680630"/>
            <a:ext cx="8639281" cy="830997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Правительство РФ</a:t>
            </a:r>
          </a:p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установило квоту в % от КЦП</a:t>
            </a:r>
          </a:p>
        </p:txBody>
      </p:sp>
      <p:sp>
        <p:nvSpPr>
          <p:cNvPr id="4" name="AutoShape 21">
            <a:extLst>
              <a:ext uri="{FF2B5EF4-FFF2-40B4-BE49-F238E27FC236}">
                <a16:creationId xmlns:a16="http://schemas.microsoft.com/office/drawing/2014/main" xmlns="" id="{04F4AB2B-7444-AF49-7690-9DE74B2709D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295935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5" name="AutoShape 21">
            <a:extLst>
              <a:ext uri="{FF2B5EF4-FFF2-40B4-BE49-F238E27FC236}">
                <a16:creationId xmlns:a16="http://schemas.microsoft.com/office/drawing/2014/main" xmlns="" id="{1F3D6857-4C2E-BC3F-A4E5-7B3558BA100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78475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6" name="AutoShape 21">
            <a:extLst>
              <a:ext uri="{FF2B5EF4-FFF2-40B4-BE49-F238E27FC236}">
                <a16:creationId xmlns:a16="http://schemas.microsoft.com/office/drawing/2014/main" xmlns="" id="{2E62A48B-3742-3EFD-B2C0-7D9EAD1C0A3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61013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7" name="Номер слайда 11">
            <a:extLst>
              <a:ext uri="{FF2B5EF4-FFF2-40B4-BE49-F238E27FC236}">
                <a16:creationId xmlns:a16="http://schemas.microsoft.com/office/drawing/2014/main" xmlns="" id="{44A394C1-48D5-C361-8ACA-3B2938DFAAA6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41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3BB59228-5356-9C8E-4029-B4D475455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4898" y="3246240"/>
            <a:ext cx="2821767" cy="17543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 </a:t>
            </a:r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5C04940C-083E-00D2-DF54-FD95F5432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59" y="3246240"/>
            <a:ext cx="2882539" cy="17543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 </a:t>
            </a:r>
          </a:p>
          <a:p>
            <a:pPr algn="ctr"/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xmlns="" id="{A382579F-2ED0-B7D3-DA75-FA76A0554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665" y="3246239"/>
            <a:ext cx="2934975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</a:t>
            </a:r>
            <a:r>
              <a:rPr lang="ru-RU" alt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детализирована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указанием заказчиков целевого обучения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xmlns="" id="{0FE2853E-B5CB-7C43-3D95-252F25718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27" y="4815899"/>
            <a:ext cx="5700138" cy="707886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НЕдетализированная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xmlns="" id="{8E2C2693-2B5F-12BE-6565-BBE03135A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666" y="4815899"/>
            <a:ext cx="2930808" cy="707886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Детализированная </a:t>
            </a:r>
          </a:p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A2FED585-62B6-AF62-D2CB-6A1E9E7D2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60648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формирования целевой квоты </a:t>
            </a:r>
          </a:p>
        </p:txBody>
      </p:sp>
    </p:spTree>
    <p:extLst>
      <p:ext uri="{BB962C8B-B14F-4D97-AF65-F5344CB8AC3E}">
        <p14:creationId xmlns:p14="http://schemas.microsoft.com/office/powerpoint/2010/main" val="7979337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7FAFABF-B6CC-960A-2E99-286389682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>
            <a:extLst>
              <a:ext uri="{FF2B5EF4-FFF2-40B4-BE49-F238E27FC236}">
                <a16:creationId xmlns:a16="http://schemas.microsoft.com/office/drawing/2014/main" xmlns="" id="{70276471-DFAC-47BF-DECA-F4B8EABC7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60648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Выделение целевой квоты </a:t>
            </a:r>
            <a:r>
              <a:rPr lang="ru-RU" sz="24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организацией</a:t>
            </a:r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осуществляющей образовательную деятельность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xmlns="" id="{6D1C766B-1963-1973-08AD-378F8BC95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704" y="1469572"/>
            <a:ext cx="6372591" cy="892552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Квота  </a:t>
            </a:r>
            <a:r>
              <a:rPr lang="ru-RU" altLang="ru-RU" sz="28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ДЕТАЛИЗИРОВАНА 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 указанием заказчиков целевого обучения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xmlns="" id="{D9BA2342-7251-8F8A-71DF-2245A33D2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096" y="3260040"/>
            <a:ext cx="8116390" cy="1815882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выделяет квоту </a:t>
            </a:r>
          </a:p>
          <a:p>
            <a:pPr algn="ctr"/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</a:t>
            </a:r>
            <a:r>
              <a:rPr lang="ru-RU" alt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ДЕТАЛИЗИРОВАННЫМ</a:t>
            </a:r>
          </a:p>
          <a:p>
            <a:pPr algn="ctr"/>
            <a:r>
              <a:rPr lang="ru-RU" alt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количеством мест</a:t>
            </a: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 указанием </a:t>
            </a:r>
            <a:r>
              <a:rPr 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заказчиков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целевого обучения</a:t>
            </a: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1">
            <a:extLst>
              <a:ext uri="{FF2B5EF4-FFF2-40B4-BE49-F238E27FC236}">
                <a16:creationId xmlns:a16="http://schemas.microsoft.com/office/drawing/2014/main" xmlns="" id="{7B7B160A-7266-0688-98B8-A26E7A705F0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78475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xmlns="" id="{D45B7445-3996-931A-7079-6834A26A5C02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42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265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EDAC68D-CC50-4DA3-126F-EB22334F9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>
            <a:extLst>
              <a:ext uri="{FF2B5EF4-FFF2-40B4-BE49-F238E27FC236}">
                <a16:creationId xmlns:a16="http://schemas.microsoft.com/office/drawing/2014/main" xmlns="" id="{4BB20453-EB26-C09F-5CDB-EC8D337B2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60648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формирования целевой квоты 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xmlns="" id="{5A0452BE-E2C4-4041-03DE-F94E2DD74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4898" y="3246240"/>
            <a:ext cx="2821767" cy="17543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 </a:t>
            </a:r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xmlns="" id="{AE83B3C0-34E2-2779-C935-72944F413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59" y="1680630"/>
            <a:ext cx="8639281" cy="830997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Правительство РФ</a:t>
            </a:r>
          </a:p>
          <a:p>
            <a:pPr algn="ctr"/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установило квоту в % от КЦП</a:t>
            </a: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xmlns="" id="{B9046282-5B08-0E05-59CE-A1BD13CEB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59" y="3246240"/>
            <a:ext cx="2882539" cy="17543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 </a:t>
            </a:r>
          </a:p>
          <a:p>
            <a:pPr algn="ctr"/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xmlns="" id="{E1FF5111-7504-EDAA-0C91-FCDCF94A2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665" y="3246239"/>
            <a:ext cx="2934975" cy="156966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Квота </a:t>
            </a:r>
            <a:r>
              <a:rPr lang="ru-RU" alt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распределена 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между организациями</a:t>
            </a:r>
          </a:p>
          <a:p>
            <a:pPr algn="ctr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20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детализирована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указанием заказчиков целевого обучения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1">
            <a:extLst>
              <a:ext uri="{FF2B5EF4-FFF2-40B4-BE49-F238E27FC236}">
                <a16:creationId xmlns:a16="http://schemas.microsoft.com/office/drawing/2014/main" xmlns="" id="{E5C94E10-993B-9347-101C-39171CA486B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295935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5" name="AutoShape 21">
            <a:extLst>
              <a:ext uri="{FF2B5EF4-FFF2-40B4-BE49-F238E27FC236}">
                <a16:creationId xmlns:a16="http://schemas.microsoft.com/office/drawing/2014/main" xmlns="" id="{E839EEA1-F511-0C3D-2A76-413476A2739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78475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6" name="AutoShape 21">
            <a:extLst>
              <a:ext uri="{FF2B5EF4-FFF2-40B4-BE49-F238E27FC236}">
                <a16:creationId xmlns:a16="http://schemas.microsoft.com/office/drawing/2014/main" xmlns="" id="{75BEB7C7-48DF-41FD-4B63-9A449B48FCF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61013" y="2565691"/>
            <a:ext cx="734613" cy="626488"/>
          </a:xfrm>
          <a:prstGeom prst="rightArrow">
            <a:avLst>
              <a:gd name="adj1" fmla="val 50000"/>
              <a:gd name="adj2" fmla="val 55538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2400">
              <a:solidFill>
                <a:srgbClr val="7B0F19"/>
              </a:solidFill>
            </a:endParaRPr>
          </a:p>
        </p:txBody>
      </p:sp>
      <p:sp>
        <p:nvSpPr>
          <p:cNvPr id="7" name="Номер слайда 11">
            <a:extLst>
              <a:ext uri="{FF2B5EF4-FFF2-40B4-BE49-F238E27FC236}">
                <a16:creationId xmlns:a16="http://schemas.microsoft.com/office/drawing/2014/main" xmlns="" id="{3949FE54-DE00-0AD0-2532-6421A0DCAE30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43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E6703D21-548A-1D8A-FB30-AF7203B46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27" y="4815899"/>
            <a:ext cx="5700138" cy="707886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НЕдетализированная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24C9A241-5E80-DD5C-D1CA-59D3096E6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666" y="4815899"/>
            <a:ext cx="2930808" cy="707886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Детализированная </a:t>
            </a:r>
          </a:p>
          <a:p>
            <a:pPr algn="ctr"/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06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AAACFC-D762-DF95-ABA4-1989FBA35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1">
            <a:extLst>
              <a:ext uri="{FF2B5EF4-FFF2-40B4-BE49-F238E27FC236}">
                <a16:creationId xmlns:a16="http://schemas.microsoft.com/office/drawing/2014/main" xmlns="" id="{D6D11848-F9AD-95E9-8C77-3EE9F7CCA59B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44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B779955E-364D-A804-C9D3-A4C211E36808}"/>
              </a:ext>
            </a:extLst>
          </p:cNvPr>
          <p:cNvCxnSpPr>
            <a:cxnSpLocks/>
          </p:cNvCxnSpPr>
          <p:nvPr/>
        </p:nvCxnSpPr>
        <p:spPr>
          <a:xfrm>
            <a:off x="8844928" y="6741368"/>
            <a:ext cx="2061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9">
            <a:extLst>
              <a:ext uri="{FF2B5EF4-FFF2-40B4-BE49-F238E27FC236}">
                <a16:creationId xmlns:a16="http://schemas.microsoft.com/office/drawing/2014/main" xmlns="" id="{D8DF9C32-9627-B060-97D7-E6C9E3393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820" y="1864884"/>
            <a:ext cx="7812360" cy="304698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/>
            <a:r>
              <a:rPr lang="ru-RU" sz="2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</a:p>
          <a:p>
            <a:pPr marL="0" marR="0" algn="ctr"/>
            <a:r>
              <a:rPr lang="ru-RU" sz="24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позднее 10 апреля </a:t>
            </a:r>
          </a:p>
          <a:p>
            <a:pPr marL="0" marR="0" algn="ctr"/>
            <a:endParaRPr lang="ru-RU" sz="2400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/>
            <a:endParaRPr lang="ru-RU" sz="2400" b="1" dirty="0">
              <a:solidFill>
                <a:srgbClr val="871F0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/>
            <a:endParaRPr lang="ru-RU" sz="2400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/>
            <a:endParaRPr lang="ru-RU" sz="2400" b="1" dirty="0">
              <a:solidFill>
                <a:srgbClr val="871F0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/>
            <a:endParaRPr lang="ru-RU" sz="2400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/>
            <a:endParaRPr lang="ru-RU" sz="2400" b="1" dirty="0">
              <a:solidFill>
                <a:srgbClr val="871F0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xmlns="" id="{ECDB4BB7-7303-353A-BE11-680858AE3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60648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Публикация целевой квоты </a:t>
            </a:r>
            <a:r>
              <a:rPr lang="ru-RU" sz="24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организацией</a:t>
            </a:r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осуществляющей образовательную деятельность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D45164A8-B54D-85DE-C21A-06815030F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418" y="2807907"/>
            <a:ext cx="5565163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/>
            <a:r>
              <a:rPr lang="ru-RU" sz="2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размещает сведения о целевой квоте </a:t>
            </a:r>
          </a:p>
          <a:p>
            <a:pPr marL="0" marR="0" algn="ctr"/>
            <a:r>
              <a:rPr lang="ru-RU" sz="2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своем официальном сайте 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xmlns="" id="{7AB54A03-BF0D-2AF0-6FB4-28A11A588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418" y="3629010"/>
            <a:ext cx="5565163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передает сведения о целевой квоте </a:t>
            </a:r>
          </a:p>
          <a:p>
            <a:pPr marL="0" marR="0" algn="ctr"/>
            <a:r>
              <a:rPr lang="ru-RU" sz="24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ФИС ГИА и приема</a:t>
            </a:r>
          </a:p>
        </p:txBody>
      </p:sp>
    </p:spTree>
    <p:extLst>
      <p:ext uri="{BB962C8B-B14F-4D97-AF65-F5344CB8AC3E}">
        <p14:creationId xmlns:p14="http://schemas.microsoft.com/office/powerpoint/2010/main" val="41467315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1174885" y="1524000"/>
            <a:ext cx="7380312" cy="2952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</a:pPr>
            <a:endParaRPr lang="ru-RU" sz="3600" b="1" dirty="0">
              <a:solidFill>
                <a:srgbClr val="871F03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Проведение конкурса </a:t>
            </a:r>
          </a:p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и зачисление </a:t>
            </a:r>
          </a:p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на места целевой квоты</a:t>
            </a:r>
          </a:p>
          <a:p>
            <a:pPr>
              <a:spcAft>
                <a:spcPts val="0"/>
              </a:spcAft>
            </a:pPr>
            <a:endParaRPr lang="ru-RU" sz="3600" b="1" dirty="0">
              <a:solidFill>
                <a:srgbClr val="871F03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</a:pPr>
            <a:endParaRPr lang="ru-RU" sz="3600" b="1" dirty="0">
              <a:solidFill>
                <a:srgbClr val="871F0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11">
            <a:extLst>
              <a:ext uri="{FF2B5EF4-FFF2-40B4-BE49-F238E27FC236}">
                <a16:creationId xmlns:a16="http://schemas.microsoft.com/office/drawing/2014/main" xmlns="" id="{AC5D3013-47FC-9546-3C75-087E3C0E52A7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45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95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xmlns="" id="{BA2079A6-8FFB-A3B8-569C-EF2B8A58CB43}"/>
              </a:ext>
            </a:extLst>
          </p:cNvPr>
          <p:cNvCxnSpPr>
            <a:cxnSpLocks/>
          </p:cNvCxnSpPr>
          <p:nvPr/>
        </p:nvCxnSpPr>
        <p:spPr>
          <a:xfrm>
            <a:off x="5036669" y="3609488"/>
            <a:ext cx="13632" cy="45588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233D95BB-17D4-BF8E-2D8F-3C8FE60F233F}"/>
              </a:ext>
            </a:extLst>
          </p:cNvPr>
          <p:cNvCxnSpPr>
            <a:cxnSpLocks/>
          </p:cNvCxnSpPr>
          <p:nvPr/>
        </p:nvCxnSpPr>
        <p:spPr>
          <a:xfrm flipH="1">
            <a:off x="4154574" y="4027490"/>
            <a:ext cx="882095" cy="39514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A54C4D4E-52F1-A38F-E757-075475809706}"/>
              </a:ext>
            </a:extLst>
          </p:cNvPr>
          <p:cNvCxnSpPr>
            <a:cxnSpLocks/>
          </p:cNvCxnSpPr>
          <p:nvPr/>
        </p:nvCxnSpPr>
        <p:spPr>
          <a:xfrm>
            <a:off x="5072527" y="4027490"/>
            <a:ext cx="962441" cy="3951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9">
            <a:extLst>
              <a:ext uri="{FF2B5EF4-FFF2-40B4-BE49-F238E27FC236}">
                <a16:creationId xmlns:a16="http://schemas.microsoft.com/office/drawing/2014/main" xmlns="" id="{DAE40F41-B358-0D68-5326-C4DF0A820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727" y="2091065"/>
            <a:ext cx="4009884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Заявка на заключение договора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 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(гражданин)</a:t>
            </a: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xmlns="" id="{F567AA77-8014-E5F4-3BB1-BDA680859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727" y="3037842"/>
            <a:ext cx="400988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Участие в приеме на целевое обучение </a:t>
            </a:r>
          </a:p>
          <a:p>
            <a:pPr marL="0" marR="0"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 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(гражданин)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xmlns="" id="{295C6A63-4256-E61A-6D67-BF87FFE89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727" y="1166547"/>
            <a:ext cx="4009884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Предложения о заключении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 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(заказчик)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56C7BD32-DE51-7A18-F922-6D9C577EE0F2}"/>
              </a:ext>
            </a:extLst>
          </p:cNvPr>
          <p:cNvCxnSpPr>
            <a:cxnSpLocks/>
            <a:stCxn id="25" idx="2"/>
            <a:endCxn id="22" idx="0"/>
          </p:cNvCxnSpPr>
          <p:nvPr/>
        </p:nvCxnSpPr>
        <p:spPr>
          <a:xfrm>
            <a:off x="5036669" y="1751322"/>
            <a:ext cx="0" cy="3397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A7A5465C-C43F-B27B-9835-E873C0732D59}"/>
              </a:ext>
            </a:extLst>
          </p:cNvPr>
          <p:cNvCxnSpPr>
            <a:cxnSpLocks/>
          </p:cNvCxnSpPr>
          <p:nvPr/>
        </p:nvCxnSpPr>
        <p:spPr>
          <a:xfrm>
            <a:off x="5036669" y="2698099"/>
            <a:ext cx="0" cy="3397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9">
            <a:extLst>
              <a:ext uri="{FF2B5EF4-FFF2-40B4-BE49-F238E27FC236}">
                <a16:creationId xmlns:a16="http://schemas.microsoft.com/office/drawing/2014/main" xmlns="" id="{E06B703B-2B40-8344-674D-30A445B04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881" y="6140572"/>
            <a:ext cx="269941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Заключение договора </a:t>
            </a:r>
          </a:p>
          <a:p>
            <a:pPr marL="0" marR="0" algn="ctr">
              <a:spcAft>
                <a:spcPts val="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1017AB30-7F30-8E1E-48C2-5EAF89BBE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995" y="6131555"/>
            <a:ext cx="3009691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 о целевом обучении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ЗАКЛЮЧАЕТСЯ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CF80ED5C-320A-2ED8-684B-B4DAE8649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881" y="5278522"/>
            <a:ext cx="269941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зачислен </a:t>
            </a:r>
          </a:p>
          <a:p>
            <a:pPr marL="0" marR="0" algn="ctr"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550AAA76-7443-8016-87C1-9FF70C17B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778" y="4420837"/>
            <a:ext cx="280653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</a:p>
          <a:p>
            <a:pPr marL="0" marR="0" algn="ctr">
              <a:spcAft>
                <a:spcPts val="0"/>
              </a:spcAft>
            </a:pPr>
            <a:r>
              <a:rPr lang="ru-RU" sz="16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прошел по конкурсу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09401888-C3DF-753F-620F-44E3FA902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393" y="4420837"/>
            <a:ext cx="318234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</a:p>
          <a:p>
            <a:pPr marL="0" marR="0" algn="ctr">
              <a:spcAft>
                <a:spcPts val="0"/>
              </a:spcAft>
            </a:pPr>
            <a:r>
              <a:rPr lang="ru-RU" sz="16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прошел по конкурсу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AB643167-63F0-193C-87C4-92F5783CA8AF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3412588" y="5005612"/>
            <a:ext cx="448720" cy="2729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F369A0FC-4884-3544-E372-C0202274A271}"/>
              </a:ext>
            </a:extLst>
          </p:cNvPr>
          <p:cNvCxnSpPr>
            <a:cxnSpLocks/>
          </p:cNvCxnSpPr>
          <p:nvPr/>
        </p:nvCxnSpPr>
        <p:spPr>
          <a:xfrm flipH="1">
            <a:off x="6706510" y="5005612"/>
            <a:ext cx="331313" cy="2729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7DB2AF1A-98CA-B4C7-28C4-A55BE7431392}"/>
              </a:ext>
            </a:extLst>
          </p:cNvPr>
          <p:cNvCxnSpPr>
            <a:cxnSpLocks/>
            <a:stCxn id="6" idx="2"/>
            <a:endCxn id="4" idx="0"/>
          </p:cNvCxnSpPr>
          <p:nvPr/>
        </p:nvCxnSpPr>
        <p:spPr>
          <a:xfrm>
            <a:off x="3412588" y="5801742"/>
            <a:ext cx="0" cy="3388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9">
            <a:extLst>
              <a:ext uri="{FF2B5EF4-FFF2-40B4-BE49-F238E27FC236}">
                <a16:creationId xmlns:a16="http://schemas.microsoft.com/office/drawing/2014/main" xmlns="" id="{43F4F265-B6EB-D64A-2700-179E0EF84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334" y="5258739"/>
            <a:ext cx="302035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НЕ зачислен </a:t>
            </a:r>
          </a:p>
          <a:p>
            <a:pPr marL="0" marR="0" algn="ctr"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70E300AA-6364-1B92-8739-BDE05E2C128E}"/>
              </a:ext>
            </a:extLst>
          </p:cNvPr>
          <p:cNvCxnSpPr>
            <a:cxnSpLocks/>
          </p:cNvCxnSpPr>
          <p:nvPr/>
        </p:nvCxnSpPr>
        <p:spPr>
          <a:xfrm>
            <a:off x="4043384" y="5005612"/>
            <a:ext cx="2001276" cy="2729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541CEA77-BBB2-2617-3F5A-50492EE6F1B0}"/>
              </a:ext>
            </a:extLst>
          </p:cNvPr>
          <p:cNvCxnSpPr>
            <a:cxnSpLocks/>
          </p:cNvCxnSpPr>
          <p:nvPr/>
        </p:nvCxnSpPr>
        <p:spPr>
          <a:xfrm>
            <a:off x="6778518" y="5781959"/>
            <a:ext cx="0" cy="3388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9">
            <a:extLst>
              <a:ext uri="{FF2B5EF4-FFF2-40B4-BE49-F238E27FC236}">
                <a16:creationId xmlns:a16="http://schemas.microsoft.com/office/drawing/2014/main" xmlns="" id="{C9B7D675-60E4-64CD-BB79-28613FD1C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</a:t>
            </a:r>
            <a:r>
              <a:rPr lang="ru-RU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целевое обучение </a:t>
            </a:r>
            <a:r>
              <a:rPr lang="ru-RU" sz="1800" b="1" u="sng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endParaRPr lang="ru-RU" sz="1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Номер слайда 11">
            <a:extLst>
              <a:ext uri="{FF2B5EF4-FFF2-40B4-BE49-F238E27FC236}">
                <a16:creationId xmlns:a16="http://schemas.microsoft.com/office/drawing/2014/main" xmlns="" id="{96C85FEF-8E61-E2B9-83A2-F797C2686010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46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35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D2466CB-C97E-A125-9150-110730DD5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9">
            <a:extLst>
              <a:ext uri="{FF2B5EF4-FFF2-40B4-BE49-F238E27FC236}">
                <a16:creationId xmlns:a16="http://schemas.microsoft.com/office/drawing/2014/main" xmlns="" id="{97C67AE4-4422-D56B-08D9-D13B7A022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1611" y="772930"/>
            <a:ext cx="194563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предложении заказчик указывает </a:t>
            </a:r>
            <a:r>
              <a:rPr lang="ru-RU" sz="1200" b="1" u="sng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количество договоров </a:t>
            </a:r>
          </a:p>
          <a:p>
            <a:pPr>
              <a:spcAft>
                <a:spcPts val="0"/>
              </a:spcAft>
            </a:pPr>
            <a:r>
              <a:rPr lang="ru-RU" sz="1200" b="1" u="sng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  <a:r>
              <a:rPr lang="ru-RU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которые он намерен заключить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xmlns="" id="{9D06596F-8CE4-EE50-4121-4DE79CEE06E1}"/>
              </a:ext>
            </a:extLst>
          </p:cNvPr>
          <p:cNvCxnSpPr>
            <a:cxnSpLocks/>
          </p:cNvCxnSpPr>
          <p:nvPr/>
        </p:nvCxnSpPr>
        <p:spPr>
          <a:xfrm>
            <a:off x="5036669" y="3609488"/>
            <a:ext cx="13632" cy="45588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2DEA7F19-D8AE-81D3-9A58-44847B8CA25C}"/>
              </a:ext>
            </a:extLst>
          </p:cNvPr>
          <p:cNvCxnSpPr>
            <a:cxnSpLocks/>
          </p:cNvCxnSpPr>
          <p:nvPr/>
        </p:nvCxnSpPr>
        <p:spPr>
          <a:xfrm flipH="1">
            <a:off x="4154574" y="4027490"/>
            <a:ext cx="882095" cy="39514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E00B45F9-6C14-C101-2A74-5AC0F72857B0}"/>
              </a:ext>
            </a:extLst>
          </p:cNvPr>
          <p:cNvCxnSpPr>
            <a:cxnSpLocks/>
          </p:cNvCxnSpPr>
          <p:nvPr/>
        </p:nvCxnSpPr>
        <p:spPr>
          <a:xfrm>
            <a:off x="5072527" y="4027490"/>
            <a:ext cx="962441" cy="3951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9">
            <a:extLst>
              <a:ext uri="{FF2B5EF4-FFF2-40B4-BE49-F238E27FC236}">
                <a16:creationId xmlns:a16="http://schemas.microsoft.com/office/drawing/2014/main" xmlns="" id="{1938DD7B-E5A4-0998-9DB3-E6A06FF2B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727" y="2091065"/>
            <a:ext cx="4009884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Заявка на заключение договора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 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(гражданин)</a:t>
            </a: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xmlns="" id="{7730532E-BBC1-1A45-4BEC-F7DCC5DDE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727" y="3037842"/>
            <a:ext cx="400988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Участие в приеме на целевое обучение </a:t>
            </a:r>
          </a:p>
          <a:p>
            <a:pPr marL="0" marR="0"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 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(гражданин)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xmlns="" id="{7D4540D9-B8A3-CB37-3105-6D49A1DEB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727" y="1166547"/>
            <a:ext cx="4009884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Предложения о заключении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 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(заказчик)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D11F54CA-6207-ADDD-7752-7B5F2AB1375F}"/>
              </a:ext>
            </a:extLst>
          </p:cNvPr>
          <p:cNvCxnSpPr>
            <a:cxnSpLocks/>
            <a:stCxn id="25" idx="2"/>
            <a:endCxn id="22" idx="0"/>
          </p:cNvCxnSpPr>
          <p:nvPr/>
        </p:nvCxnSpPr>
        <p:spPr>
          <a:xfrm>
            <a:off x="5036669" y="1751322"/>
            <a:ext cx="0" cy="3397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C37AC32D-82B0-374E-F52B-0E10D0936E4B}"/>
              </a:ext>
            </a:extLst>
          </p:cNvPr>
          <p:cNvCxnSpPr>
            <a:cxnSpLocks/>
          </p:cNvCxnSpPr>
          <p:nvPr/>
        </p:nvCxnSpPr>
        <p:spPr>
          <a:xfrm>
            <a:off x="5036669" y="2698099"/>
            <a:ext cx="0" cy="3397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9">
            <a:extLst>
              <a:ext uri="{FF2B5EF4-FFF2-40B4-BE49-F238E27FC236}">
                <a16:creationId xmlns:a16="http://schemas.microsoft.com/office/drawing/2014/main" xmlns="" id="{6EBF7BDD-B717-87DD-3A01-D5F0E7401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988" y="1108643"/>
            <a:ext cx="2146661" cy="147732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Как вуз определяет </a:t>
            </a: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число лиц, которых нужно зачислить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C5CC3A3F-8BB1-C1FB-3785-C7E818B59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778" y="4420837"/>
            <a:ext cx="280653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</a:p>
          <a:p>
            <a:pPr marL="0" marR="0" algn="ctr">
              <a:spcAft>
                <a:spcPts val="0"/>
              </a:spcAft>
            </a:pPr>
            <a:r>
              <a:rPr lang="ru-RU" sz="16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прошел по конкурсу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4E72C367-5ED3-7626-63D9-62E5F1A25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393" y="4420837"/>
            <a:ext cx="318234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</a:p>
          <a:p>
            <a:pPr marL="0" marR="0" algn="ctr">
              <a:spcAft>
                <a:spcPts val="0"/>
              </a:spcAft>
            </a:pPr>
            <a:r>
              <a:rPr lang="ru-RU" sz="16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прошел по конкурсу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xmlns="" id="{E8E20F0F-8668-731C-318A-354E94ACD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</a:t>
            </a:r>
            <a:r>
              <a:rPr lang="ru-RU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целевое обучение </a:t>
            </a:r>
            <a:r>
              <a:rPr lang="ru-RU" sz="1800" b="1" u="sng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endParaRPr lang="ru-RU" sz="1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Номер слайда 11">
            <a:extLst>
              <a:ext uri="{FF2B5EF4-FFF2-40B4-BE49-F238E27FC236}">
                <a16:creationId xmlns:a16="http://schemas.microsoft.com/office/drawing/2014/main" xmlns="" id="{92E3854F-5ADC-50CF-498F-5A593E1751E1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47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xmlns="" id="{FF7700B8-EC71-143F-32C5-1291E030C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881" y="6140572"/>
            <a:ext cx="269941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Заключение договора </a:t>
            </a:r>
          </a:p>
          <a:p>
            <a:pPr marL="0" marR="0" algn="ctr">
              <a:spcAft>
                <a:spcPts val="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xmlns="" id="{B2C5F050-8474-1FAC-C10B-2E7013CA5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995" y="6131555"/>
            <a:ext cx="3009691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 о целевом обучении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ЗАКЛЮЧАЕТСЯ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xmlns="" id="{7F64E478-CD6D-0144-26AE-7038A47DB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881" y="5278522"/>
            <a:ext cx="269941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зачислен </a:t>
            </a:r>
          </a:p>
          <a:p>
            <a:pPr marL="0" marR="0" algn="ctr"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F30EDD3D-74FD-8C0D-CD2C-9C2153CF8D21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3412588" y="5005612"/>
            <a:ext cx="448720" cy="2729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89183B4D-3352-A4BA-A3E2-F83C125B5915}"/>
              </a:ext>
            </a:extLst>
          </p:cNvPr>
          <p:cNvCxnSpPr>
            <a:cxnSpLocks/>
          </p:cNvCxnSpPr>
          <p:nvPr/>
        </p:nvCxnSpPr>
        <p:spPr>
          <a:xfrm flipH="1">
            <a:off x="6706510" y="5005612"/>
            <a:ext cx="331313" cy="2729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xmlns="" id="{351E49FA-3772-6D54-BCC7-835FD60CD94B}"/>
              </a:ext>
            </a:extLst>
          </p:cNvPr>
          <p:cNvCxnSpPr>
            <a:cxnSpLocks/>
            <a:stCxn id="23" idx="2"/>
            <a:endCxn id="7" idx="0"/>
          </p:cNvCxnSpPr>
          <p:nvPr/>
        </p:nvCxnSpPr>
        <p:spPr>
          <a:xfrm>
            <a:off x="3412588" y="5801742"/>
            <a:ext cx="0" cy="3388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9">
            <a:extLst>
              <a:ext uri="{FF2B5EF4-FFF2-40B4-BE49-F238E27FC236}">
                <a16:creationId xmlns:a16="http://schemas.microsoft.com/office/drawing/2014/main" xmlns="" id="{C7C179E0-B288-3173-FC4D-F91989504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334" y="5258739"/>
            <a:ext cx="302035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НЕ зачислен </a:t>
            </a:r>
          </a:p>
          <a:p>
            <a:pPr marL="0" marR="0" algn="ctr"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xmlns="" id="{F7BD4F23-AEEC-8893-EA25-2DD3C083615E}"/>
              </a:ext>
            </a:extLst>
          </p:cNvPr>
          <p:cNvCxnSpPr>
            <a:cxnSpLocks/>
          </p:cNvCxnSpPr>
          <p:nvPr/>
        </p:nvCxnSpPr>
        <p:spPr>
          <a:xfrm>
            <a:off x="4043384" y="5005612"/>
            <a:ext cx="2001276" cy="2729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xmlns="" id="{F6383ACF-8CEC-6342-25CD-C0E248D27A22}"/>
              </a:ext>
            </a:extLst>
          </p:cNvPr>
          <p:cNvCxnSpPr>
            <a:cxnSpLocks/>
          </p:cNvCxnSpPr>
          <p:nvPr/>
        </p:nvCxnSpPr>
        <p:spPr>
          <a:xfrm>
            <a:off x="6778518" y="5781959"/>
            <a:ext cx="0" cy="3388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3436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9">
            <a:extLst>
              <a:ext uri="{FF2B5EF4-FFF2-40B4-BE49-F238E27FC236}">
                <a16:creationId xmlns:a16="http://schemas.microsoft.com/office/drawing/2014/main" xmlns="" id="{55AB05C6-67A9-ECD1-AF7C-E0DBBF933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1611" y="772930"/>
            <a:ext cx="194563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предложении заказчик указывает </a:t>
            </a:r>
            <a:r>
              <a:rPr lang="ru-RU" sz="1200" b="1" u="sng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количество договоров </a:t>
            </a:r>
          </a:p>
          <a:p>
            <a:pPr>
              <a:spcAft>
                <a:spcPts val="0"/>
              </a:spcAft>
            </a:pPr>
            <a:r>
              <a:rPr lang="ru-RU" sz="1200" b="1" u="sng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  <a:r>
              <a:rPr lang="ru-RU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которые он намерен заключить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xmlns="" id="{BA2079A6-8FFB-A3B8-569C-EF2B8A58CB43}"/>
              </a:ext>
            </a:extLst>
          </p:cNvPr>
          <p:cNvCxnSpPr>
            <a:cxnSpLocks/>
          </p:cNvCxnSpPr>
          <p:nvPr/>
        </p:nvCxnSpPr>
        <p:spPr>
          <a:xfrm>
            <a:off x="5036669" y="3609488"/>
            <a:ext cx="13632" cy="45588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233D95BB-17D4-BF8E-2D8F-3C8FE60F233F}"/>
              </a:ext>
            </a:extLst>
          </p:cNvPr>
          <p:cNvCxnSpPr>
            <a:cxnSpLocks/>
          </p:cNvCxnSpPr>
          <p:nvPr/>
        </p:nvCxnSpPr>
        <p:spPr>
          <a:xfrm flipH="1">
            <a:off x="4154574" y="4027490"/>
            <a:ext cx="882095" cy="39514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A54C4D4E-52F1-A38F-E757-075475809706}"/>
              </a:ext>
            </a:extLst>
          </p:cNvPr>
          <p:cNvCxnSpPr>
            <a:cxnSpLocks/>
          </p:cNvCxnSpPr>
          <p:nvPr/>
        </p:nvCxnSpPr>
        <p:spPr>
          <a:xfrm>
            <a:off x="5072527" y="4027490"/>
            <a:ext cx="962441" cy="39515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9">
            <a:extLst>
              <a:ext uri="{FF2B5EF4-FFF2-40B4-BE49-F238E27FC236}">
                <a16:creationId xmlns:a16="http://schemas.microsoft.com/office/drawing/2014/main" xmlns="" id="{DAE40F41-B358-0D68-5326-C4DF0A820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727" y="2091065"/>
            <a:ext cx="4009884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Заявка на заключение договора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 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(гражданин)</a:t>
            </a: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xmlns="" id="{F567AA77-8014-E5F4-3BB1-BDA680859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727" y="3037842"/>
            <a:ext cx="400988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Участие в приеме на целевое обучение </a:t>
            </a:r>
          </a:p>
          <a:p>
            <a:pPr marL="0" marR="0"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 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(гражданин)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xmlns="" id="{295C6A63-4256-E61A-6D67-BF87FFE89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727" y="1166547"/>
            <a:ext cx="4009884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Предложения о заключении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 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(заказчик)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56C7BD32-DE51-7A18-F922-6D9C577EE0F2}"/>
              </a:ext>
            </a:extLst>
          </p:cNvPr>
          <p:cNvCxnSpPr>
            <a:cxnSpLocks/>
            <a:stCxn id="25" idx="2"/>
            <a:endCxn id="22" idx="0"/>
          </p:cNvCxnSpPr>
          <p:nvPr/>
        </p:nvCxnSpPr>
        <p:spPr>
          <a:xfrm>
            <a:off x="5036669" y="1751322"/>
            <a:ext cx="0" cy="3397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A7A5465C-C43F-B27B-9835-E873C0732D59}"/>
              </a:ext>
            </a:extLst>
          </p:cNvPr>
          <p:cNvCxnSpPr>
            <a:cxnSpLocks/>
          </p:cNvCxnSpPr>
          <p:nvPr/>
        </p:nvCxnSpPr>
        <p:spPr>
          <a:xfrm>
            <a:off x="5036669" y="2698099"/>
            <a:ext cx="0" cy="33974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9">
            <a:extLst>
              <a:ext uri="{FF2B5EF4-FFF2-40B4-BE49-F238E27FC236}">
                <a16:creationId xmlns:a16="http://schemas.microsoft.com/office/drawing/2014/main" xmlns="" id="{9DD454CE-2917-EF81-F7BE-C66BA12F5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988" y="1108643"/>
            <a:ext cx="2146661" cy="147732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Как вуз определяет </a:t>
            </a: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число лиц, которых нужно зачислить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D10D83ED-5A42-1E71-427C-C9BC22398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778" y="4420837"/>
            <a:ext cx="280653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</a:p>
          <a:p>
            <a:pPr marL="0" marR="0" algn="ctr">
              <a:spcAft>
                <a:spcPts val="0"/>
              </a:spcAft>
            </a:pPr>
            <a:r>
              <a:rPr lang="ru-RU" sz="16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прошел по конкурсу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xmlns="" id="{B14D7A49-29F8-52E5-2312-F978EADA8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5393" y="4420837"/>
            <a:ext cx="318234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</a:p>
          <a:p>
            <a:pPr marL="0" marR="0" algn="ctr">
              <a:spcAft>
                <a:spcPts val="0"/>
              </a:spcAft>
            </a:pPr>
            <a:r>
              <a:rPr lang="ru-RU" sz="1600" b="1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прошел по конкурсу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xmlns="" id="{0A88A155-0787-457A-33ED-D87A1F8FAB52}"/>
              </a:ext>
            </a:extLst>
          </p:cNvPr>
          <p:cNvCxnSpPr>
            <a:cxnSpLocks/>
          </p:cNvCxnSpPr>
          <p:nvPr/>
        </p:nvCxnSpPr>
        <p:spPr>
          <a:xfrm flipV="1">
            <a:off x="4572000" y="1751322"/>
            <a:ext cx="3777212" cy="2925181"/>
          </a:xfrm>
          <a:prstGeom prst="straightConnector1">
            <a:avLst/>
          </a:prstGeom>
          <a:ln w="57150">
            <a:solidFill>
              <a:srgbClr val="871F0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9">
            <a:extLst>
              <a:ext uri="{FF2B5EF4-FFF2-40B4-BE49-F238E27FC236}">
                <a16:creationId xmlns:a16="http://schemas.microsoft.com/office/drawing/2014/main" xmlns="" id="{3FAA97B8-1F88-56F6-8727-E29E7134E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</a:t>
            </a:r>
            <a:r>
              <a:rPr lang="ru-RU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целевое обучение </a:t>
            </a:r>
            <a:r>
              <a:rPr lang="ru-RU" sz="1800" b="1" u="sng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endParaRPr lang="ru-RU" sz="1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Номер слайда 11">
            <a:extLst>
              <a:ext uri="{FF2B5EF4-FFF2-40B4-BE49-F238E27FC236}">
                <a16:creationId xmlns:a16="http://schemas.microsoft.com/office/drawing/2014/main" xmlns="" id="{8AE056F9-010B-5990-29AD-4CD5116011A4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48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4331AC1E-0946-90A7-9E8E-06C4F6B3C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881" y="6140572"/>
            <a:ext cx="269941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Заключение договора </a:t>
            </a:r>
          </a:p>
          <a:p>
            <a:pPr marL="0" marR="0" algn="ctr">
              <a:spcAft>
                <a:spcPts val="0"/>
              </a:spcAft>
            </a:pP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xmlns="" id="{69AD0A09-59A3-F979-736D-F4569022C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995" y="6131555"/>
            <a:ext cx="3009691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 о целевом обучении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ЗАКЛЮЧАЕТСЯ</a:t>
            </a:r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xmlns="" id="{0262E230-D242-A69D-035E-9DF150BF7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881" y="5278522"/>
            <a:ext cx="269941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зачислен </a:t>
            </a:r>
          </a:p>
          <a:p>
            <a:pPr marL="0" marR="0" algn="ctr"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DC7BC224-DA90-BB2A-8627-69E9DD39E3EB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3412588" y="5005612"/>
            <a:ext cx="448720" cy="2729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xmlns="" id="{B41FBB6B-C882-5CA4-7581-31BCD71BAE35}"/>
              </a:ext>
            </a:extLst>
          </p:cNvPr>
          <p:cNvCxnSpPr>
            <a:cxnSpLocks/>
          </p:cNvCxnSpPr>
          <p:nvPr/>
        </p:nvCxnSpPr>
        <p:spPr>
          <a:xfrm flipH="1">
            <a:off x="6706510" y="5005612"/>
            <a:ext cx="331313" cy="2729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xmlns="" id="{F661AED2-485E-31A0-18BD-CCBBEE79B5EC}"/>
              </a:ext>
            </a:extLst>
          </p:cNvPr>
          <p:cNvCxnSpPr>
            <a:cxnSpLocks/>
            <a:stCxn id="26" idx="2"/>
            <a:endCxn id="6" idx="0"/>
          </p:cNvCxnSpPr>
          <p:nvPr/>
        </p:nvCxnSpPr>
        <p:spPr>
          <a:xfrm>
            <a:off x="3412588" y="5801742"/>
            <a:ext cx="0" cy="3388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9">
            <a:extLst>
              <a:ext uri="{FF2B5EF4-FFF2-40B4-BE49-F238E27FC236}">
                <a16:creationId xmlns:a16="http://schemas.microsoft.com/office/drawing/2014/main" xmlns="" id="{7338158C-D551-80C2-D8D8-0D5BBE066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334" y="5258739"/>
            <a:ext cx="302035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НЕ зачислен </a:t>
            </a:r>
          </a:p>
          <a:p>
            <a:pPr marL="0" marR="0" algn="ctr"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xmlns="" id="{4BF0CF24-B2B2-1DD0-D38E-98E7DDD6A7D0}"/>
              </a:ext>
            </a:extLst>
          </p:cNvPr>
          <p:cNvCxnSpPr>
            <a:cxnSpLocks/>
          </p:cNvCxnSpPr>
          <p:nvPr/>
        </p:nvCxnSpPr>
        <p:spPr>
          <a:xfrm>
            <a:off x="4043384" y="5005612"/>
            <a:ext cx="2001276" cy="2729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xmlns="" id="{D94FB104-D865-4D3C-0A09-907586117C9F}"/>
              </a:ext>
            </a:extLst>
          </p:cNvPr>
          <p:cNvCxnSpPr>
            <a:cxnSpLocks/>
          </p:cNvCxnSpPr>
          <p:nvPr/>
        </p:nvCxnSpPr>
        <p:spPr>
          <a:xfrm>
            <a:off x="6778518" y="5781959"/>
            <a:ext cx="0" cy="3388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3166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xmlns="" id="{3C5788E1-2AA8-33F9-13CE-4D1B9A327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876" y="3876906"/>
            <a:ext cx="180020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ВУЗ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4903D88F-4236-C5CF-272B-4DF222D22596}"/>
              </a:ext>
            </a:extLst>
          </p:cNvPr>
          <p:cNvCxnSpPr>
            <a:cxnSpLocks/>
          </p:cNvCxnSpPr>
          <p:nvPr/>
        </p:nvCxnSpPr>
        <p:spPr>
          <a:xfrm flipV="1">
            <a:off x="2896076" y="4073499"/>
            <a:ext cx="451788" cy="69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9">
            <a:extLst>
              <a:ext uri="{FF2B5EF4-FFF2-40B4-BE49-F238E27FC236}">
                <a16:creationId xmlns:a16="http://schemas.microsoft.com/office/drawing/2014/main" xmlns="" id="{408B2002-F1E2-BAA1-B53F-876250A1F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876" y="1951773"/>
            <a:ext cx="180020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5FA5EE26-BD25-0CDE-35CC-294E2DC73893}"/>
              </a:ext>
            </a:extLst>
          </p:cNvPr>
          <p:cNvCxnSpPr>
            <a:cxnSpLocks/>
          </p:cNvCxnSpPr>
          <p:nvPr/>
        </p:nvCxnSpPr>
        <p:spPr>
          <a:xfrm flipV="1">
            <a:off x="2896076" y="2207776"/>
            <a:ext cx="451788" cy="69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9">
            <a:extLst>
              <a:ext uri="{FF2B5EF4-FFF2-40B4-BE49-F238E27FC236}">
                <a16:creationId xmlns:a16="http://schemas.microsoft.com/office/drawing/2014/main" xmlns="" id="{6F6A69FB-C04F-C42D-B3F7-66C2CBEA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1966400"/>
            <a:ext cx="3252064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Предложения о заключении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о целевом обучении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xmlns="" id="{B11C40B3-C780-25C9-7F1B-55564B67D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3861048"/>
            <a:ext cx="3928941" cy="13234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Включает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поступающих на места целевой квоты по всем </a:t>
            </a:r>
            <a:r>
              <a:rPr lang="ru-RU" sz="16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предложениям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единый конкурсный список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(по данным условиям приема)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xmlns="" id="{B2225164-8E6F-85B1-ED7E-13FFAE92C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4921110"/>
            <a:ext cx="3928940" cy="14465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Зачисляет на целевое обучение число поступающих, </a:t>
            </a:r>
          </a:p>
          <a:p>
            <a:pPr marL="0" marR="0" algn="ctr">
              <a:spcAft>
                <a:spcPts val="0"/>
              </a:spcAft>
            </a:pPr>
            <a:r>
              <a:rPr lang="ru-RU" sz="20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превышающее </a:t>
            </a:r>
          </a:p>
          <a:p>
            <a:pPr marL="0" marR="0" algn="ctr">
              <a:spcAft>
                <a:spcPts val="0"/>
              </a:spcAft>
            </a:pPr>
            <a:r>
              <a:rPr lang="ru-RU" sz="2000" b="1" u="sng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количество договоров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marR="0"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заявленное в предложении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45BDCE61-5041-0005-F969-DE288C3AD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427" y="986834"/>
            <a:ext cx="4628927" cy="64633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Как вуз определяет </a:t>
            </a:r>
          </a:p>
          <a:p>
            <a:pPr algn="ctr"/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число лиц, которых нужно зачислить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xmlns="" id="{018F2411-38A7-CD8D-B6B8-C465754B8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199" y="2573706"/>
            <a:ext cx="5317837" cy="8002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предложении заказчик указывает </a:t>
            </a:r>
          </a:p>
          <a:p>
            <a:pPr>
              <a:spcAft>
                <a:spcPts val="0"/>
              </a:spcAft>
            </a:pPr>
            <a:r>
              <a:rPr lang="ru-RU" b="1" u="sng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количество договоров о целевом обучении</a:t>
            </a: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которые он намерен заключить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26879C3A-3B0B-2392-D656-E8CD1A767085}"/>
              </a:ext>
            </a:extLst>
          </p:cNvPr>
          <p:cNvCxnSpPr>
            <a:cxnSpLocks/>
          </p:cNvCxnSpPr>
          <p:nvPr/>
        </p:nvCxnSpPr>
        <p:spPr>
          <a:xfrm flipH="1">
            <a:off x="2804160" y="2550170"/>
            <a:ext cx="923377" cy="13108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9">
            <a:extLst>
              <a:ext uri="{FF2B5EF4-FFF2-40B4-BE49-F238E27FC236}">
                <a16:creationId xmlns:a16="http://schemas.microsoft.com/office/drawing/2014/main" xmlns="" id="{81B21CF9-24E3-FDD0-52A5-4775E543C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</a:t>
            </a:r>
            <a:r>
              <a:rPr lang="ru-RU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целевое обучение </a:t>
            </a:r>
            <a:r>
              <a:rPr lang="ru-RU" sz="1800" b="1" u="sng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endParaRPr lang="ru-RU" sz="1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xmlns="" id="{AAFE4965-3C92-7FCA-ED8E-7CB9ACDF48A1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49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477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E0F7D56-2CB6-CEE0-E733-881646490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xmlns="" id="{1A2ADEDE-0D79-B588-5E41-437F13220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34" y="1581228"/>
            <a:ext cx="3545809" cy="1938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Единая цифровая платформа в сфере занятости и трудовых отношений </a:t>
            </a:r>
          </a:p>
          <a:p>
            <a:pPr marL="0" marR="0" algn="ctr">
              <a:spcAft>
                <a:spcPts val="0"/>
              </a:spcAft>
            </a:pPr>
            <a:r>
              <a:rPr lang="ru-RU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«Работа в России»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xmlns="" id="{CA594D7A-18F9-B9C7-B8F7-11861E176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119" y="1581228"/>
            <a:ext cx="3545809" cy="1938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Единый портал государственных </a:t>
            </a:r>
          </a:p>
          <a:p>
            <a:pPr marL="0" marR="0" algn="ctr">
              <a:spcAft>
                <a:spcPts val="0"/>
              </a:spcAft>
            </a:pPr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муниципальных услуг (функций) (ЕПГУ)</a:t>
            </a:r>
            <a:endParaRPr lang="ru-RU" sz="2400" b="1" dirty="0">
              <a:solidFill>
                <a:srgbClr val="871F0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: влево-вправо 3">
            <a:extLst>
              <a:ext uri="{FF2B5EF4-FFF2-40B4-BE49-F238E27FC236}">
                <a16:creationId xmlns:a16="http://schemas.microsoft.com/office/drawing/2014/main" xmlns="" id="{E1B74ABB-F103-3BBE-91F9-5F43A62F83B3}"/>
              </a:ext>
            </a:extLst>
          </p:cNvPr>
          <p:cNvSpPr/>
          <p:nvPr/>
        </p:nvSpPr>
        <p:spPr>
          <a:xfrm>
            <a:off x="4016131" y="2246812"/>
            <a:ext cx="1282988" cy="484632"/>
          </a:xfrm>
          <a:prstGeom prst="leftRightArrow">
            <a:avLst/>
          </a:prstGeom>
          <a:solidFill>
            <a:srgbClr val="871F03"/>
          </a:solidFill>
          <a:ln>
            <a:solidFill>
              <a:srgbClr val="871F0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67170092-5173-09A2-1BF6-B6C5CF102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Цифровая платформа «Работа в России»</a:t>
            </a:r>
          </a:p>
          <a:p>
            <a:endParaRPr lang="ru-RU" sz="24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99D7741-B8A5-BDB3-7654-B636E48856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30" t="13046" r="71699" b="80226"/>
          <a:stretch/>
        </p:blipFill>
        <p:spPr>
          <a:xfrm>
            <a:off x="455734" y="949306"/>
            <a:ext cx="1377375" cy="6083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84A1EF9-9E75-BBBC-1E42-F3D051D7D3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19" t="7376" r="73428" b="88477"/>
          <a:stretch/>
        </p:blipFill>
        <p:spPr>
          <a:xfrm>
            <a:off x="6439265" y="949307"/>
            <a:ext cx="2334576" cy="608314"/>
          </a:xfrm>
          <a:prstGeom prst="rect">
            <a:avLst/>
          </a:prstGeom>
        </p:spPr>
      </p:pic>
      <p:sp>
        <p:nvSpPr>
          <p:cNvPr id="7" name="Номер слайда 11">
            <a:extLst>
              <a:ext uri="{FF2B5EF4-FFF2-40B4-BE49-F238E27FC236}">
                <a16:creationId xmlns:a16="http://schemas.microsoft.com/office/drawing/2014/main" xmlns="" id="{598C9A40-AC2B-30D7-E66A-DD2456272E12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5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CE6F414F-EFEA-6212-66D8-97A86EFFB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34" y="3797482"/>
            <a:ext cx="3526374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Бакалавриат</a:t>
            </a:r>
          </a:p>
          <a:p>
            <a:pPr algn="ctr">
              <a:spcAft>
                <a:spcPts val="0"/>
              </a:spcAft>
            </a:pP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xmlns="" id="{ED06BD76-BF32-BE1C-46AE-F0BE99D70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35" y="5405770"/>
            <a:ext cx="3523260" cy="53860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Ординатура</a:t>
            </a:r>
          </a:p>
          <a:p>
            <a:pPr algn="ctr">
              <a:spcAft>
                <a:spcPts val="0"/>
              </a:spcAft>
            </a:pPr>
            <a:endParaRPr lang="ru-RU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xmlns="" id="{ADF6D731-DFEB-CBCB-1343-8BD4D70EA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14" y="4179217"/>
            <a:ext cx="3526374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Специалитет</a:t>
            </a:r>
          </a:p>
          <a:p>
            <a:pPr algn="ctr">
              <a:spcAft>
                <a:spcPts val="0"/>
              </a:spcAft>
            </a:pP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xmlns="" id="{193DDC02-50BC-F888-4B10-139EDD693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29" y="4601626"/>
            <a:ext cx="3523259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Магистратура</a:t>
            </a:r>
          </a:p>
          <a:p>
            <a:pPr algn="ctr">
              <a:spcAft>
                <a:spcPts val="0"/>
              </a:spcAft>
            </a:pP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xmlns="" id="{C87BB72D-F324-FAB0-3B50-935952B2F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15" y="5036438"/>
            <a:ext cx="3526374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Аспирантура</a:t>
            </a: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xmlns="" id="{9F43F088-C961-DA48-0AB0-0A5DB8CFC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33" y="5775102"/>
            <a:ext cx="3523259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Ассистентура-стажировка</a:t>
            </a: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5C19E181-6DDD-F4BB-99EE-D3D511D96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119" y="3808300"/>
            <a:ext cx="3526374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Бакалавриат</a:t>
            </a:r>
          </a:p>
          <a:p>
            <a:pPr algn="ctr">
              <a:spcAft>
                <a:spcPts val="0"/>
              </a:spcAft>
            </a:pP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xmlns="" id="{973C719E-4F07-1945-F955-435F430C2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099" y="4190035"/>
            <a:ext cx="3526374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Специалитет</a:t>
            </a:r>
          </a:p>
          <a:p>
            <a:pPr algn="ctr">
              <a:spcAft>
                <a:spcPts val="0"/>
              </a:spcAft>
            </a:pP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xmlns="" id="{06D7A0C3-A925-DCAC-273E-E11E8D701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214" y="4612444"/>
            <a:ext cx="3523259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Магистратура</a:t>
            </a:r>
          </a:p>
          <a:p>
            <a:pPr algn="ctr">
              <a:spcAft>
                <a:spcPts val="0"/>
              </a:spcAft>
            </a:pP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xmlns="" id="{E2964CCE-6CAF-F48C-497A-5EE9BBE0C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100" y="5047256"/>
            <a:ext cx="3526374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Аспирантура</a:t>
            </a:r>
            <a:r>
              <a:rPr lang="ru-RU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129B689B-456D-250B-7A86-7194BEBA5670}"/>
              </a:ext>
            </a:extLst>
          </p:cNvPr>
          <p:cNvCxnSpPr>
            <a:cxnSpLocks/>
          </p:cNvCxnSpPr>
          <p:nvPr/>
        </p:nvCxnSpPr>
        <p:spPr>
          <a:xfrm>
            <a:off x="3978992" y="3964347"/>
            <a:ext cx="1316087" cy="398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366D424C-F04C-F9AC-535F-7B3ACBB865BF}"/>
              </a:ext>
            </a:extLst>
          </p:cNvPr>
          <p:cNvCxnSpPr>
            <a:cxnSpLocks/>
          </p:cNvCxnSpPr>
          <p:nvPr/>
        </p:nvCxnSpPr>
        <p:spPr>
          <a:xfrm>
            <a:off x="4016131" y="4404494"/>
            <a:ext cx="1316087" cy="398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394E868D-D7DC-8584-6C64-F36B62C02EA7}"/>
              </a:ext>
            </a:extLst>
          </p:cNvPr>
          <p:cNvCxnSpPr>
            <a:cxnSpLocks/>
          </p:cNvCxnSpPr>
          <p:nvPr/>
        </p:nvCxnSpPr>
        <p:spPr>
          <a:xfrm>
            <a:off x="3978992" y="4825870"/>
            <a:ext cx="1316087" cy="398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4AB8A96B-B670-6FE9-6DA5-15F342CE657D}"/>
              </a:ext>
            </a:extLst>
          </p:cNvPr>
          <p:cNvCxnSpPr>
            <a:cxnSpLocks/>
          </p:cNvCxnSpPr>
          <p:nvPr/>
        </p:nvCxnSpPr>
        <p:spPr>
          <a:xfrm>
            <a:off x="3999581" y="5197250"/>
            <a:ext cx="1316087" cy="398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5415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xmlns="" id="{3C5788E1-2AA8-33F9-13CE-4D1B9A327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876" y="3876906"/>
            <a:ext cx="180020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ВУЗ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4903D88F-4236-C5CF-272B-4DF222D22596}"/>
              </a:ext>
            </a:extLst>
          </p:cNvPr>
          <p:cNvCxnSpPr>
            <a:cxnSpLocks/>
          </p:cNvCxnSpPr>
          <p:nvPr/>
        </p:nvCxnSpPr>
        <p:spPr>
          <a:xfrm flipV="1">
            <a:off x="2896076" y="4073499"/>
            <a:ext cx="451788" cy="69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9">
            <a:extLst>
              <a:ext uri="{FF2B5EF4-FFF2-40B4-BE49-F238E27FC236}">
                <a16:creationId xmlns:a16="http://schemas.microsoft.com/office/drawing/2014/main" xmlns="" id="{408B2002-F1E2-BAA1-B53F-876250A1F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876" y="1951773"/>
            <a:ext cx="180020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5FA5EE26-BD25-0CDE-35CC-294E2DC73893}"/>
              </a:ext>
            </a:extLst>
          </p:cNvPr>
          <p:cNvCxnSpPr>
            <a:cxnSpLocks/>
          </p:cNvCxnSpPr>
          <p:nvPr/>
        </p:nvCxnSpPr>
        <p:spPr>
          <a:xfrm flipV="1">
            <a:off x="2896076" y="2207776"/>
            <a:ext cx="451788" cy="69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9">
            <a:extLst>
              <a:ext uri="{FF2B5EF4-FFF2-40B4-BE49-F238E27FC236}">
                <a16:creationId xmlns:a16="http://schemas.microsoft.com/office/drawing/2014/main" xmlns="" id="{6F6A69FB-C04F-C42D-B3F7-66C2CBEA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1966400"/>
            <a:ext cx="3252064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Предложения о заключении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о целевом обучении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45BDCE61-5041-0005-F969-DE288C3AD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427" y="986834"/>
            <a:ext cx="4628927" cy="64633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Как вуз определяет </a:t>
            </a:r>
          </a:p>
          <a:p>
            <a:pPr algn="ctr"/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число лиц, которых нужно зачислить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xmlns="" id="{018F2411-38A7-CD8D-B6B8-C465754B8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199" y="2573706"/>
            <a:ext cx="5317837" cy="8002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предложении заказчик указывает </a:t>
            </a:r>
          </a:p>
          <a:p>
            <a:pPr>
              <a:spcAft>
                <a:spcPts val="0"/>
              </a:spcAft>
            </a:pPr>
            <a:r>
              <a:rPr lang="ru-RU" b="1" u="sng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количество договоров о целевом обучении</a:t>
            </a:r>
            <a:r>
              <a:rPr lang="ru-RU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которые он намерен заключить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26879C3A-3B0B-2392-D656-E8CD1A767085}"/>
              </a:ext>
            </a:extLst>
          </p:cNvPr>
          <p:cNvCxnSpPr>
            <a:cxnSpLocks/>
          </p:cNvCxnSpPr>
          <p:nvPr/>
        </p:nvCxnSpPr>
        <p:spPr>
          <a:xfrm flipH="1">
            <a:off x="2804160" y="2550170"/>
            <a:ext cx="923377" cy="13108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ED8D9425-FF90-B059-DAED-9288845EC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</a:t>
            </a:r>
            <a:r>
              <a:rPr lang="ru-RU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целевое обучение </a:t>
            </a:r>
            <a:r>
              <a:rPr lang="ru-RU" sz="1800" b="1" u="sng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endParaRPr lang="ru-RU" sz="1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11">
            <a:extLst>
              <a:ext uri="{FF2B5EF4-FFF2-40B4-BE49-F238E27FC236}">
                <a16:creationId xmlns:a16="http://schemas.microsoft.com/office/drawing/2014/main" xmlns="" id="{58356715-3EB0-FA68-56F2-B63C5261A068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50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xmlns="" id="{EF3CFA35-D8AB-2592-B54E-E0856742F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3861048"/>
            <a:ext cx="3928941" cy="13234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Включает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поступающих на места целевой квоты по всем </a:t>
            </a:r>
            <a:r>
              <a:rPr lang="ru-RU" sz="16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предложениям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единый конкурсный список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(по данным условиям приема)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71C6AFE6-2A27-C46F-BD91-7AD014EAD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4921110"/>
            <a:ext cx="3928940" cy="144655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Зачисляет на целевое обучение число поступающих, </a:t>
            </a:r>
          </a:p>
          <a:p>
            <a:pPr marL="0" marR="0" algn="ctr">
              <a:spcAft>
                <a:spcPts val="0"/>
              </a:spcAft>
            </a:pPr>
            <a:r>
              <a:rPr lang="ru-RU" sz="20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превышающее </a:t>
            </a:r>
          </a:p>
          <a:p>
            <a:pPr marL="0" marR="0" algn="ctr">
              <a:spcAft>
                <a:spcPts val="0"/>
              </a:spcAft>
            </a:pPr>
            <a:r>
              <a:rPr lang="ru-RU" sz="2000" b="1" u="sng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количество договоров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marR="0" algn="ctr">
              <a:spcAft>
                <a:spcPts val="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заявленное в предложении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xmlns="" id="{FCEEF587-56E5-8EE6-BFBA-5D15A426A9DD}"/>
              </a:ext>
            </a:extLst>
          </p:cNvPr>
          <p:cNvCxnSpPr>
            <a:cxnSpLocks/>
          </p:cNvCxnSpPr>
          <p:nvPr/>
        </p:nvCxnSpPr>
        <p:spPr>
          <a:xfrm flipV="1">
            <a:off x="6599928" y="3092348"/>
            <a:ext cx="1194699" cy="2708088"/>
          </a:xfrm>
          <a:prstGeom prst="straightConnector1">
            <a:avLst/>
          </a:prstGeom>
          <a:ln w="57150">
            <a:solidFill>
              <a:srgbClr val="871F0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1871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xmlns="" id="{6F6A69FB-C04F-C42D-B3F7-66C2CBEA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572" y="1268822"/>
            <a:ext cx="7704856" cy="461665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Конкурсный список на места целевой квоты </a:t>
            </a:r>
            <a:endParaRPr lang="en-US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xmlns="" id="{23982C2F-518B-C19F-F347-6DFA8C5A5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657532"/>
            <a:ext cx="8496944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Абитуриенты </a:t>
            </a:r>
            <a:r>
              <a:rPr lang="ru-RU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конкретному предложению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зачисляются, </a:t>
            </a:r>
          </a:p>
          <a:p>
            <a:pPr algn="ctr"/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 число зачисленных абитуриентов не станет </a:t>
            </a:r>
          </a:p>
          <a:p>
            <a:pPr algn="ctr"/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равно требуемому количеству договоров</a:t>
            </a:r>
          </a:p>
        </p:txBody>
      </p:sp>
      <p:sp>
        <p:nvSpPr>
          <p:cNvPr id="2" name="AutoShape 43">
            <a:extLst>
              <a:ext uri="{FF2B5EF4-FFF2-40B4-BE49-F238E27FC236}">
                <a16:creationId xmlns:a16="http://schemas.microsoft.com/office/drawing/2014/main" xmlns="" id="{B242E86C-317E-C31D-0064-E8E51B80392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074101" y="1757362"/>
            <a:ext cx="784818" cy="686249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sz="2000" b="1">
              <a:solidFill>
                <a:srgbClr val="7B0F19"/>
              </a:solidFill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22A9697E-79CD-E004-7FF8-74320209F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</a:t>
            </a:r>
            <a:r>
              <a:rPr lang="ru-RU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целевое обучение </a:t>
            </a:r>
            <a:r>
              <a:rPr lang="ru-RU" sz="1800" b="1" u="sng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endParaRPr lang="ru-RU" sz="1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11">
            <a:extLst>
              <a:ext uri="{FF2B5EF4-FFF2-40B4-BE49-F238E27FC236}">
                <a16:creationId xmlns:a16="http://schemas.microsoft.com/office/drawing/2014/main" xmlns="" id="{5ACCFCE8-03F2-74BB-5EB0-7EB81D0A8F7F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51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43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xmlns="" id="{6F6A69FB-C04F-C42D-B3F7-66C2CBEA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572" y="1268822"/>
            <a:ext cx="7704856" cy="461665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Конкурсный список на места целевой квоты </a:t>
            </a:r>
            <a:endParaRPr lang="en-US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xmlns="" id="{7988B59A-721E-81AE-C968-851E7A485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3938279"/>
            <a:ext cx="289242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число зачисленных абитуриентов </a:t>
            </a: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xmlns="" id="{67EC15E6-5DE1-D1A0-CA1E-196DA4FC3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7484" y="3935405"/>
            <a:ext cx="289242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требуемое количество договоров</a:t>
            </a: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xmlns="" id="{18288C8B-0909-40B4-CFD3-45719172F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2918" y="3799780"/>
            <a:ext cx="927720" cy="10156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" name="AutoShape 43">
            <a:extLst>
              <a:ext uri="{FF2B5EF4-FFF2-40B4-BE49-F238E27FC236}">
                <a16:creationId xmlns:a16="http://schemas.microsoft.com/office/drawing/2014/main" xmlns="" id="{B242E86C-317E-C31D-0064-E8E51B80392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074101" y="1757362"/>
            <a:ext cx="784818" cy="686249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sz="2000" b="1">
              <a:solidFill>
                <a:srgbClr val="7B0F19"/>
              </a:solidFill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93F810FB-021F-ADC2-8B58-CE0A6EB1B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</a:t>
            </a:r>
            <a:r>
              <a:rPr lang="ru-RU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целевое обучение </a:t>
            </a:r>
            <a:r>
              <a:rPr lang="ru-RU" sz="1800" b="1" u="sng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endParaRPr lang="ru-RU" sz="1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11">
            <a:extLst>
              <a:ext uri="{FF2B5EF4-FFF2-40B4-BE49-F238E27FC236}">
                <a16:creationId xmlns:a16="http://schemas.microsoft.com/office/drawing/2014/main" xmlns="" id="{38FA5030-70BF-201F-21C4-5E383920C3AB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52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xmlns="" id="{9B7A645C-9625-712B-487F-6608C0B7A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657532"/>
            <a:ext cx="8496944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Абитуриенты </a:t>
            </a:r>
            <a:r>
              <a:rPr lang="ru-RU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конкретному предложению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зачисляются, </a:t>
            </a:r>
          </a:p>
          <a:p>
            <a:pPr algn="ctr"/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 число зачисленных абитуриентов не станет </a:t>
            </a:r>
          </a:p>
          <a:p>
            <a:pPr algn="ctr"/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равно требуемому количеству договоров</a:t>
            </a:r>
          </a:p>
        </p:txBody>
      </p:sp>
    </p:spTree>
    <p:extLst>
      <p:ext uri="{BB962C8B-B14F-4D97-AF65-F5344CB8AC3E}">
        <p14:creationId xmlns:p14="http://schemas.microsoft.com/office/powerpoint/2010/main" val="23943692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xmlns="" id="{6F6A69FB-C04F-C42D-B3F7-66C2CBEA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572" y="1268822"/>
            <a:ext cx="7704856" cy="461665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Конкурсный список на места целевой квоты </a:t>
            </a:r>
            <a:endParaRPr lang="en-US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xmlns="" id="{7017047D-2B49-C4FA-E538-DDE76C8DF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4861609"/>
            <a:ext cx="8496944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Остальные абитуриенты </a:t>
            </a:r>
            <a:r>
              <a:rPr lang="ru-RU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</a:t>
            </a:r>
            <a:r>
              <a:rPr lang="ru-RU" sz="20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</a:t>
            </a:r>
            <a:r>
              <a:rPr lang="ru-RU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ному предложению </a:t>
            </a:r>
          </a:p>
          <a:p>
            <a:pPr algn="ctr"/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подлежат зачислению </a:t>
            </a:r>
          </a:p>
          <a:p>
            <a:pPr algn="ctr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исключаются из конкурсного списка на места целевой квоты </a:t>
            </a: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xmlns="" id="{7988B59A-721E-81AE-C968-851E7A485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3938279"/>
            <a:ext cx="2892424" cy="70788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число зачисленных абитуриентов </a:t>
            </a: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xmlns="" id="{67EC15E6-5DE1-D1A0-CA1E-196DA4FC3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7484" y="3935405"/>
            <a:ext cx="2892424" cy="70788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требуемое количество договоров</a:t>
            </a: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xmlns="" id="{18288C8B-0909-40B4-CFD3-45719172F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2918" y="3799780"/>
            <a:ext cx="927720" cy="10156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" name="AutoShape 43">
            <a:extLst>
              <a:ext uri="{FF2B5EF4-FFF2-40B4-BE49-F238E27FC236}">
                <a16:creationId xmlns:a16="http://schemas.microsoft.com/office/drawing/2014/main" xmlns="" id="{B242E86C-317E-C31D-0064-E8E51B80392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074101" y="1757362"/>
            <a:ext cx="784818" cy="686249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sz="2000" b="1">
              <a:solidFill>
                <a:srgbClr val="7B0F19"/>
              </a:solidFill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xmlns="" id="{06E06FA4-FED1-7CF0-317C-6D0E7B814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</a:t>
            </a:r>
            <a:r>
              <a:rPr lang="ru-RU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целевое обучение </a:t>
            </a:r>
            <a:r>
              <a:rPr lang="ru-RU" sz="1800" b="1" u="sng" dirty="0">
                <a:solidFill>
                  <a:srgbClr val="8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endParaRPr lang="ru-RU" sz="18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11">
            <a:extLst>
              <a:ext uri="{FF2B5EF4-FFF2-40B4-BE49-F238E27FC236}">
                <a16:creationId xmlns:a16="http://schemas.microsoft.com/office/drawing/2014/main" xmlns="" id="{A9734EE1-99EB-D0FF-165A-27DCD0B061BE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53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FDF86CDD-9F0E-8187-0A20-73F9EC5E14CA}"/>
              </a:ext>
            </a:extLst>
          </p:cNvPr>
          <p:cNvCxnSpPr>
            <a:cxnSpLocks/>
          </p:cNvCxnSpPr>
          <p:nvPr/>
        </p:nvCxnSpPr>
        <p:spPr>
          <a:xfrm>
            <a:off x="8844928" y="6741368"/>
            <a:ext cx="2061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9">
            <a:extLst>
              <a:ext uri="{FF2B5EF4-FFF2-40B4-BE49-F238E27FC236}">
                <a16:creationId xmlns:a16="http://schemas.microsoft.com/office/drawing/2014/main" xmlns="" id="{C67F3310-5F5E-52F1-2B57-CD8D73C1C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657532"/>
            <a:ext cx="8496944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Абитуриенты </a:t>
            </a:r>
            <a:r>
              <a:rPr lang="ru-RU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конкретному предложению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зачисляются, </a:t>
            </a:r>
          </a:p>
          <a:p>
            <a:pPr algn="ctr"/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 число зачисленных абитуриентов не станет </a:t>
            </a:r>
          </a:p>
          <a:p>
            <a:pPr algn="ctr"/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равно требуемому количеству договоров</a:t>
            </a:r>
          </a:p>
        </p:txBody>
      </p:sp>
    </p:spTree>
    <p:extLst>
      <p:ext uri="{BB962C8B-B14F-4D97-AF65-F5344CB8AC3E}">
        <p14:creationId xmlns:p14="http://schemas.microsoft.com/office/powerpoint/2010/main" val="11024866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6DFB101-6A97-2F66-964A-7C84C09F4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xmlns="" id="{F048434D-6051-ACA5-8376-96674C473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603" y="741367"/>
            <a:ext cx="8042873" cy="1077218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altLang="ru-RU" sz="32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проведения конкурса </a:t>
            </a:r>
          </a:p>
          <a:p>
            <a:pPr lvl="0"/>
            <a:r>
              <a:rPr lang="ru-RU" altLang="ru-RU" sz="32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</a:t>
            </a:r>
            <a:r>
              <a:rPr lang="ru-RU" altLang="ru-RU" sz="3200" b="1" u="sng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детализации целевой квоты</a:t>
            </a:r>
          </a:p>
        </p:txBody>
      </p: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xmlns="" id="{B40937D1-D04D-81EF-2E5C-63F648A631E9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54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3951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385761" y="4114238"/>
            <a:ext cx="8496945" cy="52322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Детализированные целевые квоты</a:t>
            </a:r>
          </a:p>
        </p:txBody>
      </p:sp>
      <p:sp>
        <p:nvSpPr>
          <p:cNvPr id="31" name="Правая фигурная скобка 30"/>
          <p:cNvSpPr/>
          <p:nvPr/>
        </p:nvSpPr>
        <p:spPr>
          <a:xfrm rot="5400000">
            <a:off x="4358544" y="330088"/>
            <a:ext cx="570926" cy="7056784"/>
          </a:xfrm>
          <a:prstGeom prst="rightBrace">
            <a:avLst>
              <a:gd name="adj1" fmla="val 53906"/>
              <a:gd name="adj2" fmla="val 49985"/>
            </a:avLst>
          </a:prstGeom>
          <a:ln w="38100">
            <a:solidFill>
              <a:srgbClr val="871F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56058" y="209481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itchFamily="34" charset="0"/>
              </a:rPr>
              <a:t>Проведение конкурса на места </a:t>
            </a:r>
          </a:p>
          <a:p>
            <a:pPr>
              <a:spcAft>
                <a:spcPts val="0"/>
              </a:spcAft>
            </a:pPr>
            <a:r>
              <a:rPr lang="ru-RU" sz="2400" b="1" u="sng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детализированной</a:t>
            </a:r>
            <a:r>
              <a:rPr lang="ru-RU" sz="2400" b="1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 целевой квоты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1115616" y="2670011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1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2853584" y="2670010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2</a:t>
            </a: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4634234" y="2670010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3</a:t>
            </a:r>
          </a:p>
        </p:txBody>
      </p:sp>
      <p:cxnSp>
        <p:nvCxnSpPr>
          <p:cNvPr id="34" name="Прямая со стрелкой 33"/>
          <p:cNvCxnSpPr>
            <a:endCxn id="29" idx="0"/>
          </p:cNvCxnSpPr>
          <p:nvPr/>
        </p:nvCxnSpPr>
        <p:spPr>
          <a:xfrm flipH="1">
            <a:off x="1943708" y="1421486"/>
            <a:ext cx="1908212" cy="12485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2591780" y="1301856"/>
            <a:ext cx="3816424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32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</a:p>
        </p:txBody>
      </p:sp>
      <p:cxnSp>
        <p:nvCxnSpPr>
          <p:cNvPr id="36" name="Прямая со стрелкой 35"/>
          <p:cNvCxnSpPr>
            <a:cxnSpLocks/>
            <a:endCxn id="32" idx="0"/>
          </p:cNvCxnSpPr>
          <p:nvPr/>
        </p:nvCxnSpPr>
        <p:spPr>
          <a:xfrm flipH="1">
            <a:off x="3681676" y="1886630"/>
            <a:ext cx="386268" cy="78338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cxnSpLocks/>
          </p:cNvCxnSpPr>
          <p:nvPr/>
        </p:nvCxnSpPr>
        <p:spPr>
          <a:xfrm>
            <a:off x="5652120" y="1886630"/>
            <a:ext cx="1944214" cy="78338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9">
            <a:extLst>
              <a:ext uri="{FF2B5EF4-FFF2-40B4-BE49-F238E27FC236}">
                <a16:creationId xmlns:a16="http://schemas.microsoft.com/office/drawing/2014/main" xmlns="" id="{5E78B75F-DA8E-433C-3D00-FA75138BC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201" y="2670010"/>
            <a:ext cx="1761199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Иные заказчики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xmlns="" id="{559907D7-41F9-4E49-25F4-DE3B4D23104D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4680013" y="1886630"/>
            <a:ext cx="782313" cy="78338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xmlns="" id="{CE376D9F-C333-D56E-2731-CD0D18D52756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55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354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 стрелкой 17"/>
          <p:cNvCxnSpPr>
            <a:endCxn id="15" idx="0"/>
          </p:cNvCxnSpPr>
          <p:nvPr/>
        </p:nvCxnSpPr>
        <p:spPr>
          <a:xfrm flipH="1">
            <a:off x="1223628" y="3296481"/>
            <a:ext cx="1908212" cy="82076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591780" y="2695180"/>
            <a:ext cx="3816424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32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</a:p>
        </p:txBody>
      </p:sp>
      <p:cxnSp>
        <p:nvCxnSpPr>
          <p:cNvPr id="20" name="Прямая со стрелкой 19"/>
          <p:cNvCxnSpPr>
            <a:endCxn id="16" idx="0"/>
          </p:cNvCxnSpPr>
          <p:nvPr/>
        </p:nvCxnSpPr>
        <p:spPr>
          <a:xfrm flipH="1">
            <a:off x="2988150" y="3262915"/>
            <a:ext cx="828092" cy="8543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23" idx="0"/>
          </p:cNvCxnSpPr>
          <p:nvPr/>
        </p:nvCxnSpPr>
        <p:spPr>
          <a:xfrm>
            <a:off x="4391980" y="3262914"/>
            <a:ext cx="396044" cy="8543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95536" y="4117246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1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160058" y="4117245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2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3959932" y="4117244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3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395536" y="6074132"/>
            <a:ext cx="8496945" cy="52322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ПОСТУПАЮЩИЙ</a:t>
            </a:r>
          </a:p>
        </p:txBody>
      </p:sp>
      <p:cxnSp>
        <p:nvCxnSpPr>
          <p:cNvPr id="26" name="Прямая со стрелкой 25"/>
          <p:cNvCxnSpPr>
            <a:endCxn id="15" idx="2"/>
          </p:cNvCxnSpPr>
          <p:nvPr/>
        </p:nvCxnSpPr>
        <p:spPr>
          <a:xfrm flipH="1" flipV="1">
            <a:off x="1223628" y="4948243"/>
            <a:ext cx="2592614" cy="1125890"/>
          </a:xfrm>
          <a:prstGeom prst="straightConnector1">
            <a:avLst/>
          </a:prstGeom>
          <a:ln w="57150">
            <a:solidFill>
              <a:srgbClr val="871F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377534" y="1174173"/>
            <a:ext cx="8424936" cy="126188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Поступающий участвует в конкурсе </a:t>
            </a:r>
          </a:p>
          <a:p>
            <a:pPr algn="ctr"/>
            <a:r>
              <a:rPr 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одной детализированной целевой квоте 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данной специальности или направлению подготовки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5796136" y="4119564"/>
            <a:ext cx="3096345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Иные заказчики</a:t>
            </a:r>
          </a:p>
          <a:p>
            <a:pPr marL="0" lvl="1"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433366" y="3279955"/>
            <a:ext cx="2052226" cy="8543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11">
            <a:extLst>
              <a:ext uri="{FF2B5EF4-FFF2-40B4-BE49-F238E27FC236}">
                <a16:creationId xmlns:a16="http://schemas.microsoft.com/office/drawing/2014/main" xmlns="" id="{D72DA3BE-36B6-D347-306E-7285487A9E7E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56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xmlns="" id="{A573EBA7-F592-8944-F3A8-C3C6D8B47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8" y="209481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itchFamily="34" charset="0"/>
              </a:rPr>
              <a:t>Проведение конкурса на места </a:t>
            </a:r>
          </a:p>
          <a:p>
            <a:pPr>
              <a:spcAft>
                <a:spcPts val="0"/>
              </a:spcAft>
            </a:pPr>
            <a:r>
              <a:rPr lang="ru-RU" sz="2400" b="1" u="sng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детализированной</a:t>
            </a:r>
            <a:r>
              <a:rPr lang="ru-RU" sz="2400" b="1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 целевой квоты</a:t>
            </a:r>
          </a:p>
        </p:txBody>
      </p:sp>
    </p:spTree>
    <p:extLst>
      <p:ext uri="{BB962C8B-B14F-4D97-AF65-F5344CB8AC3E}">
        <p14:creationId xmlns:p14="http://schemas.microsoft.com/office/powerpoint/2010/main" val="26570479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99B3E99-573E-D4D4-5257-642CCADDF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1144F2A1-40B9-F9BB-108C-0FE43BCF7E8B}"/>
              </a:ext>
            </a:extLst>
          </p:cNvPr>
          <p:cNvCxnSpPr>
            <a:endCxn id="15" idx="0"/>
          </p:cNvCxnSpPr>
          <p:nvPr/>
        </p:nvCxnSpPr>
        <p:spPr>
          <a:xfrm flipH="1">
            <a:off x="1223628" y="3296481"/>
            <a:ext cx="1908212" cy="82076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9">
            <a:extLst>
              <a:ext uri="{FF2B5EF4-FFF2-40B4-BE49-F238E27FC236}">
                <a16:creationId xmlns:a16="http://schemas.microsoft.com/office/drawing/2014/main" xmlns="" id="{9A452473-FF2C-3403-F237-216FDFE6E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1780" y="2695180"/>
            <a:ext cx="3816424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32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CF33BAC7-1DAB-4FD3-CA46-EEE3D2D3CBEC}"/>
              </a:ext>
            </a:extLst>
          </p:cNvPr>
          <p:cNvCxnSpPr>
            <a:endCxn id="16" idx="0"/>
          </p:cNvCxnSpPr>
          <p:nvPr/>
        </p:nvCxnSpPr>
        <p:spPr>
          <a:xfrm flipH="1">
            <a:off x="2988150" y="3262915"/>
            <a:ext cx="828092" cy="8543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EB25DDDD-28A5-35F6-4EC4-D0356DA432F4}"/>
              </a:ext>
            </a:extLst>
          </p:cNvPr>
          <p:cNvCxnSpPr>
            <a:endCxn id="23" idx="0"/>
          </p:cNvCxnSpPr>
          <p:nvPr/>
        </p:nvCxnSpPr>
        <p:spPr>
          <a:xfrm>
            <a:off x="4391980" y="3262914"/>
            <a:ext cx="396044" cy="8543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9">
            <a:extLst>
              <a:ext uri="{FF2B5EF4-FFF2-40B4-BE49-F238E27FC236}">
                <a16:creationId xmlns:a16="http://schemas.microsoft.com/office/drawing/2014/main" xmlns="" id="{E20EC794-1F30-827F-653F-45860BCEF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4117246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1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B0631A7C-2510-9521-A31B-53D31208D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058" y="4117245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2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xmlns="" id="{36A07939-31AD-AAC4-3BFA-FB0F27113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932" y="4117244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3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xmlns="" id="{BA040F79-20CE-0163-7BC2-A2FDA291B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6074132"/>
            <a:ext cx="8496945" cy="52322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ПОСТУПАЮЩИЙ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0A6507B3-EBDB-C690-941F-90D5A4A03303}"/>
              </a:ext>
            </a:extLst>
          </p:cNvPr>
          <p:cNvCxnSpPr>
            <a:cxnSpLocks/>
            <a:endCxn id="16" idx="2"/>
          </p:cNvCxnSpPr>
          <p:nvPr/>
        </p:nvCxnSpPr>
        <p:spPr>
          <a:xfrm flipH="1" flipV="1">
            <a:off x="2988150" y="4948242"/>
            <a:ext cx="828092" cy="1125891"/>
          </a:xfrm>
          <a:prstGeom prst="straightConnector1">
            <a:avLst/>
          </a:prstGeom>
          <a:ln w="57150">
            <a:solidFill>
              <a:srgbClr val="871F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9">
            <a:extLst>
              <a:ext uri="{FF2B5EF4-FFF2-40B4-BE49-F238E27FC236}">
                <a16:creationId xmlns:a16="http://schemas.microsoft.com/office/drawing/2014/main" xmlns="" id="{3FE50CC2-C3EF-7EDA-AE7F-CE2DE309E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34" y="1174173"/>
            <a:ext cx="8424936" cy="126188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Поступающий участвует в конкурсе </a:t>
            </a:r>
          </a:p>
          <a:p>
            <a:pPr algn="ctr"/>
            <a:r>
              <a:rPr 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одной детализированной целевой квоте 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данной специальности или направлению подготовки</a:t>
            </a: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xmlns="" id="{406806C1-20B3-17C0-9102-AAD4C3CA7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136" y="4119564"/>
            <a:ext cx="3096345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Иные заказчики</a:t>
            </a:r>
          </a:p>
          <a:p>
            <a:pPr marL="0" lvl="1"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477BD7B7-0111-237C-300F-542EEB726412}"/>
              </a:ext>
            </a:extLst>
          </p:cNvPr>
          <p:cNvCxnSpPr/>
          <p:nvPr/>
        </p:nvCxnSpPr>
        <p:spPr>
          <a:xfrm>
            <a:off x="5433366" y="3279955"/>
            <a:ext cx="2052226" cy="8543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11">
            <a:extLst>
              <a:ext uri="{FF2B5EF4-FFF2-40B4-BE49-F238E27FC236}">
                <a16:creationId xmlns:a16="http://schemas.microsoft.com/office/drawing/2014/main" xmlns="" id="{797EDA44-7053-39E6-874F-2A1FF38921D5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57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xmlns="" id="{C21C6D2E-34C9-BFED-402F-3802E951A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8" y="209481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itchFamily="34" charset="0"/>
              </a:rPr>
              <a:t>Проведение конкурса на места </a:t>
            </a:r>
          </a:p>
          <a:p>
            <a:pPr>
              <a:spcAft>
                <a:spcPts val="0"/>
              </a:spcAft>
            </a:pPr>
            <a:r>
              <a:rPr lang="ru-RU" sz="2400" b="1" u="sng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детализированной</a:t>
            </a:r>
            <a:r>
              <a:rPr lang="ru-RU" sz="2400" b="1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 целевой квоты</a:t>
            </a:r>
          </a:p>
        </p:txBody>
      </p:sp>
    </p:spTree>
    <p:extLst>
      <p:ext uri="{BB962C8B-B14F-4D97-AF65-F5344CB8AC3E}">
        <p14:creationId xmlns:p14="http://schemas.microsoft.com/office/powerpoint/2010/main" val="3545297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7339ECA-9BF5-0D01-D1B1-C93644AE6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65886B28-37BF-2A3C-54FC-32A38CA74E2F}"/>
              </a:ext>
            </a:extLst>
          </p:cNvPr>
          <p:cNvCxnSpPr>
            <a:endCxn id="15" idx="0"/>
          </p:cNvCxnSpPr>
          <p:nvPr/>
        </p:nvCxnSpPr>
        <p:spPr>
          <a:xfrm flipH="1">
            <a:off x="1223628" y="3296481"/>
            <a:ext cx="1908212" cy="82076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9">
            <a:extLst>
              <a:ext uri="{FF2B5EF4-FFF2-40B4-BE49-F238E27FC236}">
                <a16:creationId xmlns:a16="http://schemas.microsoft.com/office/drawing/2014/main" xmlns="" id="{FEE5E2B6-DD77-7DD2-AD90-B8255DF5A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1780" y="2695180"/>
            <a:ext cx="3816424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32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CF4C955D-E9F6-A78C-CB71-2F02FE224E36}"/>
              </a:ext>
            </a:extLst>
          </p:cNvPr>
          <p:cNvCxnSpPr>
            <a:endCxn id="16" idx="0"/>
          </p:cNvCxnSpPr>
          <p:nvPr/>
        </p:nvCxnSpPr>
        <p:spPr>
          <a:xfrm flipH="1">
            <a:off x="2988150" y="3262915"/>
            <a:ext cx="828092" cy="8543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5019F082-9CAA-2FC1-826C-687D6BB0CF02}"/>
              </a:ext>
            </a:extLst>
          </p:cNvPr>
          <p:cNvCxnSpPr>
            <a:endCxn id="23" idx="0"/>
          </p:cNvCxnSpPr>
          <p:nvPr/>
        </p:nvCxnSpPr>
        <p:spPr>
          <a:xfrm>
            <a:off x="4391980" y="3262914"/>
            <a:ext cx="396044" cy="8543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9">
            <a:extLst>
              <a:ext uri="{FF2B5EF4-FFF2-40B4-BE49-F238E27FC236}">
                <a16:creationId xmlns:a16="http://schemas.microsoft.com/office/drawing/2014/main" xmlns="" id="{5859C350-4AB3-EDD1-25AA-118286389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4117246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1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2DE9C4DF-B679-5FB0-6686-2C7745B8F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058" y="4117245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2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xmlns="" id="{2B4AAE32-D59D-8EB6-B4FA-D2C3EFA74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932" y="4117244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3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xmlns="" id="{16AE2B86-1337-78B0-0AC3-F018D2717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6074132"/>
            <a:ext cx="8496945" cy="52322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ПОСТУПАЮЩИЙ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F916B44F-F727-693A-04B7-09B55398A03F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4391980" y="4948241"/>
            <a:ext cx="396044" cy="1125891"/>
          </a:xfrm>
          <a:prstGeom prst="straightConnector1">
            <a:avLst/>
          </a:prstGeom>
          <a:ln w="57150">
            <a:solidFill>
              <a:srgbClr val="871F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9">
            <a:extLst>
              <a:ext uri="{FF2B5EF4-FFF2-40B4-BE49-F238E27FC236}">
                <a16:creationId xmlns:a16="http://schemas.microsoft.com/office/drawing/2014/main" xmlns="" id="{616A328A-A5CC-D2FE-88EE-5B9EDA747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34" y="1174173"/>
            <a:ext cx="8424936" cy="126188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Поступающий участвует в конкурсе </a:t>
            </a:r>
          </a:p>
          <a:p>
            <a:pPr algn="ctr"/>
            <a:r>
              <a:rPr 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одной детализированной целевой квоте 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данной специальности или направлению подготовки</a:t>
            </a: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xmlns="" id="{1B14E3E7-7530-D10C-D65E-F67FBDE75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136" y="4119564"/>
            <a:ext cx="3096345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Иные заказчики</a:t>
            </a:r>
          </a:p>
          <a:p>
            <a:pPr marL="0" lvl="1"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A3B42102-3C9F-DBC0-A207-49B6936A9AA4}"/>
              </a:ext>
            </a:extLst>
          </p:cNvPr>
          <p:cNvCxnSpPr/>
          <p:nvPr/>
        </p:nvCxnSpPr>
        <p:spPr>
          <a:xfrm>
            <a:off x="5433366" y="3279955"/>
            <a:ext cx="2052226" cy="8543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11">
            <a:extLst>
              <a:ext uri="{FF2B5EF4-FFF2-40B4-BE49-F238E27FC236}">
                <a16:creationId xmlns:a16="http://schemas.microsoft.com/office/drawing/2014/main" xmlns="" id="{096006C7-BFB4-0A43-0052-912720920616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58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xmlns="" id="{A655CBCC-4D6D-214B-EC76-1B4AE3B97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8" y="209481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itchFamily="34" charset="0"/>
              </a:rPr>
              <a:t>Проведение конкурса на места </a:t>
            </a:r>
          </a:p>
          <a:p>
            <a:pPr>
              <a:spcAft>
                <a:spcPts val="0"/>
              </a:spcAft>
            </a:pPr>
            <a:r>
              <a:rPr lang="ru-RU" sz="2400" b="1" u="sng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детализированной</a:t>
            </a:r>
            <a:r>
              <a:rPr lang="ru-RU" sz="2400" b="1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 целевой квоты</a:t>
            </a:r>
          </a:p>
        </p:txBody>
      </p:sp>
    </p:spTree>
    <p:extLst>
      <p:ext uri="{BB962C8B-B14F-4D97-AF65-F5344CB8AC3E}">
        <p14:creationId xmlns:p14="http://schemas.microsoft.com/office/powerpoint/2010/main" val="21938457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5EB475A-6E78-26B4-E5EA-6B3306605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173A89D7-C02C-8F52-12BF-7C618EBC2B95}"/>
              </a:ext>
            </a:extLst>
          </p:cNvPr>
          <p:cNvCxnSpPr>
            <a:endCxn id="15" idx="0"/>
          </p:cNvCxnSpPr>
          <p:nvPr/>
        </p:nvCxnSpPr>
        <p:spPr>
          <a:xfrm flipH="1">
            <a:off x="1223628" y="3296481"/>
            <a:ext cx="1908212" cy="82076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9">
            <a:extLst>
              <a:ext uri="{FF2B5EF4-FFF2-40B4-BE49-F238E27FC236}">
                <a16:creationId xmlns:a16="http://schemas.microsoft.com/office/drawing/2014/main" xmlns="" id="{B3A703B6-9676-D352-60F9-D2866F764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1780" y="2695180"/>
            <a:ext cx="3816424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32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Целевая квота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CB2E00DD-65AB-A3D4-2F84-55F8BED333C3}"/>
              </a:ext>
            </a:extLst>
          </p:cNvPr>
          <p:cNvCxnSpPr>
            <a:endCxn id="16" idx="0"/>
          </p:cNvCxnSpPr>
          <p:nvPr/>
        </p:nvCxnSpPr>
        <p:spPr>
          <a:xfrm flipH="1">
            <a:off x="2988150" y="3262915"/>
            <a:ext cx="828092" cy="8543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56569A03-0EE4-611A-C917-2DF83A1BF68B}"/>
              </a:ext>
            </a:extLst>
          </p:cNvPr>
          <p:cNvCxnSpPr>
            <a:endCxn id="23" idx="0"/>
          </p:cNvCxnSpPr>
          <p:nvPr/>
        </p:nvCxnSpPr>
        <p:spPr>
          <a:xfrm>
            <a:off x="4391980" y="3262914"/>
            <a:ext cx="396044" cy="8543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9">
            <a:extLst>
              <a:ext uri="{FF2B5EF4-FFF2-40B4-BE49-F238E27FC236}">
                <a16:creationId xmlns:a16="http://schemas.microsoft.com/office/drawing/2014/main" xmlns="" id="{1505737D-9DB2-30E4-03CB-86E5B346B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4117246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1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xmlns="" id="{CDFD8077-ACDE-F9A9-2BA5-E3CC13969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058" y="4117245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2</a:t>
            </a: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xmlns="" id="{806A9F3F-E909-D5A6-A51C-4BDC16570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932" y="4117244"/>
            <a:ext cx="1656184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Заказчик № 3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xmlns="" id="{7BB657F6-0F82-DBC6-369F-BA8534C44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6074132"/>
            <a:ext cx="8496945" cy="523220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ПОСТУПАЮЩИЙ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70CFE894-4567-78CF-0CAF-48B69EAC1E5C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4644009" y="4948241"/>
            <a:ext cx="2018048" cy="1125891"/>
          </a:xfrm>
          <a:prstGeom prst="straightConnector1">
            <a:avLst/>
          </a:prstGeom>
          <a:ln w="57150">
            <a:solidFill>
              <a:srgbClr val="871F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9">
            <a:extLst>
              <a:ext uri="{FF2B5EF4-FFF2-40B4-BE49-F238E27FC236}">
                <a16:creationId xmlns:a16="http://schemas.microsoft.com/office/drawing/2014/main" xmlns="" id="{9E52791A-12DC-70C8-0A5A-B5AEC093C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34" y="1174173"/>
            <a:ext cx="8424936" cy="126188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Поступающий участвует в конкурсе </a:t>
            </a:r>
          </a:p>
          <a:p>
            <a:pPr algn="ctr"/>
            <a:r>
              <a:rPr lang="ru-RU" sz="28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одной детализированной целевой квоте 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данной специальности или направлению подготовки</a:t>
            </a: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xmlns="" id="{E659709C-CF5C-E7B7-6EC3-964ED5518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136" y="4119564"/>
            <a:ext cx="3096345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Иные заказчики</a:t>
            </a:r>
          </a:p>
          <a:p>
            <a:pPr marL="0" lvl="1"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4FC7B0FA-AA0C-76EE-9C51-62C20F312FC1}"/>
              </a:ext>
            </a:extLst>
          </p:cNvPr>
          <p:cNvCxnSpPr/>
          <p:nvPr/>
        </p:nvCxnSpPr>
        <p:spPr>
          <a:xfrm>
            <a:off x="5433366" y="3279955"/>
            <a:ext cx="2052226" cy="8543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11">
            <a:extLst>
              <a:ext uri="{FF2B5EF4-FFF2-40B4-BE49-F238E27FC236}">
                <a16:creationId xmlns:a16="http://schemas.microsoft.com/office/drawing/2014/main" xmlns="" id="{60B788A4-C715-F431-C43B-332A8077A1D5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59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B4504093-02E0-240C-1643-C14F06CF93AF}"/>
              </a:ext>
            </a:extLst>
          </p:cNvPr>
          <p:cNvCxnSpPr>
            <a:cxnSpLocks/>
          </p:cNvCxnSpPr>
          <p:nvPr/>
        </p:nvCxnSpPr>
        <p:spPr>
          <a:xfrm>
            <a:off x="8844928" y="6741368"/>
            <a:ext cx="2061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9">
            <a:extLst>
              <a:ext uri="{FF2B5EF4-FFF2-40B4-BE49-F238E27FC236}">
                <a16:creationId xmlns:a16="http://schemas.microsoft.com/office/drawing/2014/main" xmlns="" id="{36E44569-CF40-787E-716C-5B9C63F33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8" y="209481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itchFamily="34" charset="0"/>
              </a:rPr>
              <a:t>Проведение конкурса на места </a:t>
            </a:r>
          </a:p>
          <a:p>
            <a:pPr>
              <a:spcAft>
                <a:spcPts val="0"/>
              </a:spcAft>
            </a:pPr>
            <a:r>
              <a:rPr lang="ru-RU" sz="2400" b="1" u="sng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детализированной</a:t>
            </a:r>
            <a:r>
              <a:rPr lang="ru-RU" sz="2400" b="1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 целевой квоты</a:t>
            </a:r>
          </a:p>
        </p:txBody>
      </p:sp>
    </p:spTree>
    <p:extLst>
      <p:ext uri="{BB962C8B-B14F-4D97-AF65-F5344CB8AC3E}">
        <p14:creationId xmlns:p14="http://schemas.microsoft.com/office/powerpoint/2010/main" val="1716673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>
            <a:extLst>
              <a:ext uri="{FF2B5EF4-FFF2-40B4-BE49-F238E27FC236}">
                <a16:creationId xmlns:a16="http://schemas.microsoft.com/office/drawing/2014/main" xmlns="" id="{71E838F2-432E-118D-5E63-7D87E43BE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16" y="1002711"/>
            <a:ext cx="8618017" cy="1323439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Постановление Правительства Российской Федерации </a:t>
            </a:r>
          </a:p>
          <a:p>
            <a:pPr algn="ctr"/>
            <a:r>
              <a:rPr lang="ru-RU" sz="2000" b="1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27 апреля 2024 г. № 555</a:t>
            </a:r>
          </a:p>
          <a:p>
            <a:pPr algn="ctr"/>
            <a:r>
              <a:rPr lang="ru-RU" sz="2000" b="1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«О целевом обучении по образовательным программам </a:t>
            </a:r>
          </a:p>
          <a:p>
            <a:pPr algn="ctr"/>
            <a:r>
              <a:rPr lang="ru-RU" sz="2000" b="1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среднего профессионального и высшего образования»</a:t>
            </a:r>
            <a:endParaRPr lang="ru-RU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E2BA2880-44CE-544F-1863-D3F7D4A6C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02" y="2708173"/>
            <a:ext cx="8758047" cy="1631216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приема 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обучение по образовательным программам высшего 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 – </a:t>
            </a:r>
            <a:r>
              <a:rPr 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программам бакалавриата, программам </a:t>
            </a:r>
          </a:p>
          <a:p>
            <a:pPr algn="ctr"/>
            <a:r>
              <a:rPr 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специалитета, программам магистратуры </a:t>
            </a:r>
          </a:p>
          <a:p>
            <a:pPr algn="ctr"/>
            <a:r>
              <a:rPr 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(приказ Минобрнауки России от 27 ноября 2024 г. № 821)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xmlns="" id="{3350747A-7026-633B-1648-94F01E358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8" y="192063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/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нормативные правовые акты</a:t>
            </a:r>
          </a:p>
        </p:txBody>
      </p:sp>
      <p:sp>
        <p:nvSpPr>
          <p:cNvPr id="11" name="Номер слайда 11">
            <a:extLst>
              <a:ext uri="{FF2B5EF4-FFF2-40B4-BE49-F238E27FC236}">
                <a16:creationId xmlns:a16="http://schemas.microsoft.com/office/drawing/2014/main" xmlns="" id="{370235D6-B825-A52F-E5C4-4B3453E855C1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6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xmlns="" id="{136C586D-C3B3-8AFA-CDCD-71C25264C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05" y="4898842"/>
            <a:ext cx="8961437" cy="1631216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itchFamily="34" charset="0"/>
              </a:rPr>
              <a:t>Проект нового </a:t>
            </a:r>
            <a:r>
              <a:rPr 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порядка приема</a:t>
            </a:r>
            <a:endParaRPr lang="ru-RU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обучение по образовательным программам высшего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 – </a:t>
            </a:r>
            <a:r>
              <a:rPr lang="ru-RU" sz="20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программам </a:t>
            </a:r>
            <a:r>
              <a:rPr lang="ru-RU" sz="20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подготовки научных и научно-педагогических кадров в аспирантуре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2000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BB2E9EE2-49D4-601C-4DFC-B4363867B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3349" y="4814754"/>
            <a:ext cx="1398236" cy="400110"/>
          </a:xfrm>
          <a:prstGeom prst="rect">
            <a:avLst/>
          </a:prstGeom>
          <a:solidFill>
            <a:srgbClr val="C00000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ПРОЕКТ</a:t>
            </a:r>
          </a:p>
        </p:txBody>
      </p:sp>
    </p:spTree>
    <p:extLst>
      <p:ext uri="{BB962C8B-B14F-4D97-AF65-F5344CB8AC3E}">
        <p14:creationId xmlns:p14="http://schemas.microsoft.com/office/powerpoint/2010/main" val="16574381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1"/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60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88694" y="1544053"/>
            <a:ext cx="8784976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endParaRPr lang="ru-RU" sz="3600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36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индивидуальных </a:t>
            </a:r>
          </a:p>
          <a:p>
            <a:pPr lvl="0"/>
            <a:r>
              <a:rPr lang="ru-RU" sz="36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достижений поступающих</a:t>
            </a:r>
          </a:p>
          <a:p>
            <a:pPr lvl="0"/>
            <a:r>
              <a:rPr lang="ru-RU" sz="36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места целевой квоты</a:t>
            </a:r>
          </a:p>
          <a:p>
            <a:pPr lvl="0"/>
            <a:endParaRPr lang="ru-RU" sz="3600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554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36345D3-AFDA-9F84-0631-506C42F77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1">
            <a:extLst>
              <a:ext uri="{FF2B5EF4-FFF2-40B4-BE49-F238E27FC236}">
                <a16:creationId xmlns:a16="http://schemas.microsoft.com/office/drawing/2014/main" xmlns="" id="{A8290A35-DA09-44F2-A467-546577066870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61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xmlns="" id="{EAD60FC0-B7AC-1DFC-C8DE-A84DFD677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86" y="188640"/>
            <a:ext cx="915713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индивидуальных достижений поступающих</a:t>
            </a:r>
          </a:p>
          <a:p>
            <a:pPr>
              <a:lnSpc>
                <a:spcPct val="95000"/>
              </a:lnSpc>
              <a:spcAft>
                <a:spcPts val="0"/>
              </a:spcAft>
            </a:pPr>
            <a:endParaRPr lang="ru-RU" sz="2400" b="1" u="sng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xmlns="" id="{9267A80B-439B-4EF1-8E5A-E418B7071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1" y="1477382"/>
            <a:ext cx="6264151" cy="17543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Начисление </a:t>
            </a:r>
          </a:p>
          <a:p>
            <a:pPr lvl="0"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баллов</a:t>
            </a:r>
          </a:p>
          <a:p>
            <a:pPr lvl="0" algn="ctr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xmlns="" id="{BB06614F-7D79-64AC-99E4-F3C7209DC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4" y="1477382"/>
            <a:ext cx="2304256" cy="17543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Учет </a:t>
            </a:r>
          </a:p>
          <a:p>
            <a:pPr lvl="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равенстве поступающих </a:t>
            </a:r>
          </a:p>
          <a:p>
            <a:pPr lvl="0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другим критериям ранжирования</a:t>
            </a:r>
          </a:p>
        </p:txBody>
      </p:sp>
      <p:sp>
        <p:nvSpPr>
          <p:cNvPr id="22" name="AutoShape 43">
            <a:extLst>
              <a:ext uri="{FF2B5EF4-FFF2-40B4-BE49-F238E27FC236}">
                <a16:creationId xmlns:a16="http://schemas.microsoft.com/office/drawing/2014/main" xmlns="" id="{6AFF12A6-7A53-DCAB-2BF3-14571A6440E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726605" y="782591"/>
            <a:ext cx="683472" cy="686249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b="1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utoShape 43">
            <a:extLst>
              <a:ext uri="{FF2B5EF4-FFF2-40B4-BE49-F238E27FC236}">
                <a16:creationId xmlns:a16="http://schemas.microsoft.com/office/drawing/2014/main" xmlns="" id="{6BAFDFBC-2E8B-DC70-814A-1E7B1FE3B76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398615" y="774338"/>
            <a:ext cx="683472" cy="686249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b="1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xmlns="" id="{01B9F85E-D66B-0958-5B30-838FC8F99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490" y="3826106"/>
            <a:ext cx="2711459" cy="120032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Общие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индивидуальные достижения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AutoShape 43">
            <a:extLst>
              <a:ext uri="{FF2B5EF4-FFF2-40B4-BE49-F238E27FC236}">
                <a16:creationId xmlns:a16="http://schemas.microsoft.com/office/drawing/2014/main" xmlns="" id="{79701C15-4C99-EB9E-5021-F2A74DC399C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278477" y="3221505"/>
            <a:ext cx="608165" cy="591108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sz="2400" b="1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xmlns="" id="{2495AD31-CE5D-74A1-2208-8B86C22AC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888" y="3826106"/>
            <a:ext cx="332077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Целевые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индивидуальные достижения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AutoShape 43">
            <a:extLst>
              <a:ext uri="{FF2B5EF4-FFF2-40B4-BE49-F238E27FC236}">
                <a16:creationId xmlns:a16="http://schemas.microsoft.com/office/drawing/2014/main" xmlns="" id="{7CD50AEB-370A-F00F-B516-FFBF13F504F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417664" y="3221505"/>
            <a:ext cx="599584" cy="591108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sz="2400" b="1">
              <a:solidFill>
                <a:srgbClr val="7B0F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86FA977C-CA5C-0B33-290D-682B98DC7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888" y="5026435"/>
            <a:ext cx="332077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только на места </a:t>
            </a:r>
          </a:p>
          <a:p>
            <a:pPr algn="ctr"/>
            <a:r>
              <a:rPr lang="ru-RU" sz="2400" b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пределах </a:t>
            </a:r>
          </a:p>
          <a:p>
            <a:pPr algn="ctr"/>
            <a:r>
              <a:rPr lang="ru-RU" sz="2400" b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целевой квоты</a:t>
            </a:r>
            <a:endParaRPr lang="ru-RU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405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4007769" y="1417536"/>
            <a:ext cx="4869784" cy="120032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latin typeface="Arial" pitchFamily="34" charset="0"/>
                <a:cs typeface="Arial" pitchFamily="34" charset="0"/>
              </a:rPr>
              <a:t>Сумма баллов </a:t>
            </a:r>
          </a:p>
          <a:p>
            <a:pPr algn="ctr"/>
            <a:r>
              <a:rPr lang="ru-RU" altLang="ru-RU" sz="2400" dirty="0">
                <a:latin typeface="Arial" pitchFamily="34" charset="0"/>
                <a:cs typeface="Arial" pitchFamily="34" charset="0"/>
              </a:rPr>
              <a:t>за 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индивидуальные достижения</a:t>
            </a:r>
          </a:p>
        </p:txBody>
      </p: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308602" y="1417535"/>
            <a:ext cx="3024187" cy="1200329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buFont typeface="Arial" charset="0"/>
              <a:buNone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Сумма баллов </a:t>
            </a:r>
          </a:p>
          <a:p>
            <a:pPr algn="ctr" eaLnBrk="0" hangingPunct="0">
              <a:buFont typeface="Arial" charset="0"/>
              <a:buNone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за 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вступительные испытания </a:t>
            </a:r>
          </a:p>
        </p:txBody>
      </p:sp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2063557" y="5085184"/>
            <a:ext cx="5146437" cy="1200329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buFont typeface="Arial" charset="0"/>
              <a:buNone/>
            </a:pP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Сумма конкурсных баллов </a:t>
            </a:r>
          </a:p>
          <a:p>
            <a:pPr algn="ctr" eaLnBrk="0" hangingPunct="0">
              <a:buFont typeface="Arial" charset="0"/>
              <a:buNone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для ранжирования списков поступающих</a:t>
            </a:r>
          </a:p>
        </p:txBody>
      </p:sp>
      <p:sp>
        <p:nvSpPr>
          <p:cNvPr id="2" name="Левая фигурная скобка 1"/>
          <p:cNvSpPr/>
          <p:nvPr/>
        </p:nvSpPr>
        <p:spPr>
          <a:xfrm rot="16200000">
            <a:off x="4420876" y="584052"/>
            <a:ext cx="431800" cy="8481554"/>
          </a:xfrm>
          <a:prstGeom prst="leftBrace">
            <a:avLst>
              <a:gd name="adj1" fmla="val 66054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3298989" y="1407469"/>
            <a:ext cx="7127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buFont typeface="Arial" charset="0"/>
              <a:buNone/>
            </a:pPr>
            <a:r>
              <a:rPr lang="ru-RU" altLang="ru-RU" sz="6000" b="1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56058" y="192063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871F03"/>
                </a:solidFill>
              </a:rPr>
              <a:t>Вступительные испытания и </a:t>
            </a:r>
            <a:r>
              <a:rPr lang="ru-RU" sz="2800" b="1" dirty="0">
                <a:solidFill>
                  <a:srgbClr val="871F03"/>
                </a:solidFill>
                <a:latin typeface="Arial" pitchFamily="34" charset="0"/>
                <a:cs typeface="Arial" pitchFamily="34" charset="0"/>
              </a:rPr>
              <a:t>учет индивидуальных достижений</a:t>
            </a:r>
          </a:p>
        </p:txBody>
      </p:sp>
      <p:sp>
        <p:nvSpPr>
          <p:cNvPr id="10" name="Номер слайда 11"/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>
                <a:solidFill>
                  <a:srgbClr val="898989"/>
                </a:solidFill>
              </a:rPr>
              <a:t>Прием в вузы                          </a:t>
            </a:r>
            <a:fld id="{77772FC6-2036-4F61-8A61-737AE1A27F03}" type="slidenum">
              <a:rPr lang="en-US" altLang="ru-RU" sz="1200">
                <a:solidFill>
                  <a:srgbClr val="898989"/>
                </a:solidFill>
              </a:rPr>
              <a:pPr algn="r"/>
              <a:t>62</a:t>
            </a:fld>
            <a:endParaRPr lang="en-US" altLang="ru-RU" sz="1200">
              <a:solidFill>
                <a:srgbClr val="898989"/>
              </a:solidFill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xmlns="" id="{C2C057B0-4804-403A-4EFE-C4906B535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769" y="2613351"/>
            <a:ext cx="2304255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Общие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индивидуальные достижения</a:t>
            </a: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7816E802-7A76-F86F-F57F-77DD05D0E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024" y="2612347"/>
            <a:ext cx="2565529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Целевые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0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индивидуальные достижения</a:t>
            </a:r>
          </a:p>
          <a:p>
            <a:pPr algn="ctr"/>
            <a:endParaRPr lang="ru-RU" sz="20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xmlns="" id="{6A09D894-444D-98E3-02AC-4FDF6CFEF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024" y="3629014"/>
            <a:ext cx="2565529" cy="861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только на места </a:t>
            </a:r>
          </a:p>
          <a:p>
            <a:pPr algn="ctr"/>
            <a:r>
              <a:rPr lang="ru-RU" sz="1600" b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пределах </a:t>
            </a:r>
          </a:p>
          <a:p>
            <a:pPr algn="ctr"/>
            <a:r>
              <a:rPr lang="ru-RU" sz="1600" b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целевой квоты</a:t>
            </a:r>
            <a:endParaRPr lang="ru-RU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3891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1AD6856-D9F8-4976-2C1D-81BB23F55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1">
            <a:extLst>
              <a:ext uri="{FF2B5EF4-FFF2-40B4-BE49-F238E27FC236}">
                <a16:creationId xmlns:a16="http://schemas.microsoft.com/office/drawing/2014/main" xmlns="" id="{4057642D-FCD6-CF63-4A08-F91358F7261E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63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6B169D7A-DA00-4765-5BE7-78C4B8FDD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8" y="192063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</a:t>
            </a:r>
            <a:r>
              <a:rPr lang="ru-RU" sz="24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целевое обучение </a:t>
            </a:r>
            <a:r>
              <a:rPr lang="ru-RU" sz="2400" b="1" u="sng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r>
              <a:rPr lang="ru-RU" sz="24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u="sng" kern="100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Целевые</a:t>
            </a:r>
            <a:r>
              <a:rPr lang="ru-RU" sz="2400" b="1" kern="100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индивидуальные достижения</a:t>
            </a:r>
            <a:endParaRPr lang="ru-RU" sz="2400" b="1" dirty="0">
              <a:solidFill>
                <a:srgbClr val="871F03"/>
              </a:solidFill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xmlns="" id="{90C034BE-AD82-4211-D904-E3758A206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910" y="1412776"/>
            <a:ext cx="8322179" cy="1938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Целевые индивидуальные достижения</a:t>
            </a:r>
          </a:p>
          <a:p>
            <a:pPr algn="ctr"/>
            <a:endParaRPr lang="ru-RU" sz="2400" b="1" dirty="0"/>
          </a:p>
          <a:p>
            <a:pPr algn="ctr"/>
            <a:endParaRPr lang="ru-RU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44B17C86-7B49-DC83-D5D7-1FCE3D8B5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245" y="1994650"/>
            <a:ext cx="738607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Начисление баллов за </a:t>
            </a:r>
            <a:r>
              <a:rPr lang="ru-RU" sz="24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участие</a:t>
            </a:r>
            <a:endParaRPr lang="ru-RU" sz="2400" b="1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4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профориентационных мероприятиях</a:t>
            </a:r>
            <a:r>
              <a:rPr lang="ru-RU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проводимых заказчиками</a:t>
            </a:r>
            <a:endParaRPr lang="ru-RU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529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4EDEA0A-3E0C-2F3E-669D-6C475A9ED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1">
            <a:extLst>
              <a:ext uri="{FF2B5EF4-FFF2-40B4-BE49-F238E27FC236}">
                <a16:creationId xmlns:a16="http://schemas.microsoft.com/office/drawing/2014/main" xmlns="" id="{30B451CC-10B5-7BC7-27D9-7A0BE2349421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64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5894D129-45B2-B01E-1CEA-41B228F4A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8" y="192063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</a:t>
            </a:r>
            <a:r>
              <a:rPr lang="ru-RU" sz="24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целевое обучение </a:t>
            </a:r>
            <a:r>
              <a:rPr lang="ru-RU" sz="2400" b="1" u="sng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пределах квоты</a:t>
            </a:r>
            <a:r>
              <a:rPr lang="ru-RU" sz="2400" b="1" dirty="0">
                <a:solidFill>
                  <a:srgbClr val="871F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871F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u="sng" kern="100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Целевые</a:t>
            </a:r>
            <a:r>
              <a:rPr lang="ru-RU" sz="2400" b="1" kern="100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индивидуальные достижения</a:t>
            </a:r>
            <a:endParaRPr lang="ru-RU" sz="2400" b="1" dirty="0">
              <a:solidFill>
                <a:srgbClr val="871F03"/>
              </a:solidFill>
            </a:endParaRP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xmlns="" id="{1671700E-5ED1-255F-C0D4-9597A5D1E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910" y="1412776"/>
            <a:ext cx="8322179" cy="193899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Целевые индивидуальные достижения</a:t>
            </a:r>
          </a:p>
          <a:p>
            <a:pPr algn="ctr"/>
            <a:endParaRPr lang="ru-RU" sz="2400" b="1" dirty="0"/>
          </a:p>
          <a:p>
            <a:pPr algn="ctr"/>
            <a:endParaRPr lang="ru-RU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xmlns="" id="{76C3B011-A827-2589-D096-103F7BACF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493" y="3650834"/>
            <a:ext cx="8322179" cy="206210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Заказчик представляет в вуз </a:t>
            </a:r>
          </a:p>
          <a:p>
            <a:pPr algn="ctr"/>
            <a:r>
              <a:rPr lang="ru-RU" sz="24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список участников профориентационных мероприятий</a:t>
            </a:r>
          </a:p>
          <a:p>
            <a:pPr algn="ctr"/>
            <a:endParaRPr lang="ru-RU" sz="24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3200" b="1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06310C67-1346-983B-5286-6F87A046E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245" y="1994650"/>
            <a:ext cx="738607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Начисление баллов за </a:t>
            </a:r>
            <a:r>
              <a:rPr lang="ru-RU" sz="24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участие</a:t>
            </a:r>
            <a:endParaRPr lang="ru-RU" sz="2400" b="1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2400" b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профориентационных мероприятиях</a:t>
            </a:r>
            <a:r>
              <a:rPr lang="ru-RU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проводимых заказчиками</a:t>
            </a:r>
            <a:endParaRPr lang="ru-RU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xmlns="" id="{24F08048-86FE-A228-3465-A5333517C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244" y="4851163"/>
            <a:ext cx="7542179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указанием конкретных предложений</a:t>
            </a:r>
            <a:endParaRPr lang="ru-RU" sz="2000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xmlns="" id="{0C2926E0-A7D3-B910-66BD-42C244C87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6936" y="5304696"/>
            <a:ext cx="6672736" cy="107721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Этот вопрос будет регламентирован Положением о целевом обучении по образовательным программам среднего профессионального и высшего образования (постановление Правительства Российской Федерации от 27 апреля 2024 г. № 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555)</a:t>
            </a:r>
            <a:endParaRPr lang="ru-RU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5790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E8033E2-0D3D-E8E5-2BD8-455971579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1">
            <a:extLst>
              <a:ext uri="{FF2B5EF4-FFF2-40B4-BE49-F238E27FC236}">
                <a16:creationId xmlns:a16="http://schemas.microsoft.com/office/drawing/2014/main" xmlns="" id="{7571061F-90FC-38DB-918E-E88348A6AAC7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65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B7A680A2-37FB-6AEA-CABF-950F38E43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8" y="192063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u="sng" kern="100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Баллы</a:t>
            </a:r>
            <a:r>
              <a:rPr lang="ru-RU" sz="2400" b="1" kern="100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 индивидуальные достижения</a:t>
            </a:r>
            <a:endParaRPr lang="ru-RU" sz="2400" b="1" dirty="0">
              <a:solidFill>
                <a:srgbClr val="871F03"/>
              </a:solidFill>
            </a:endParaRPr>
          </a:p>
          <a:p>
            <a:pPr>
              <a:spcAft>
                <a:spcPts val="0"/>
              </a:spcAft>
            </a:pPr>
            <a:endParaRPr lang="ru-RU" sz="2400" b="1" dirty="0">
              <a:solidFill>
                <a:srgbClr val="871F03"/>
              </a:solidFill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xmlns="" id="{8BE05ABE-8C01-02DF-4BC6-12CE97D02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13" y="1511067"/>
            <a:ext cx="4226246" cy="2031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endParaRPr lang="ru-RU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/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Общие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индивидуальные достижения</a:t>
            </a:r>
          </a:p>
          <a:p>
            <a:pPr algn="ctr"/>
            <a:endParaRPr lang="ru-RU" sz="24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AutoShape 43">
            <a:extLst>
              <a:ext uri="{FF2B5EF4-FFF2-40B4-BE49-F238E27FC236}">
                <a16:creationId xmlns:a16="http://schemas.microsoft.com/office/drawing/2014/main" xmlns="" id="{A1D43F5B-E1D8-E1AA-92E9-D340D2F60D5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838580" y="794480"/>
            <a:ext cx="875111" cy="591108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sz="2400" b="1">
              <a:solidFill>
                <a:srgbClr val="7B0F19"/>
              </a:solidFill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F23BA175-A19F-6E5F-135C-01A1F932C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519" y="1511067"/>
            <a:ext cx="424847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Целевые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индивидуальные достижения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AutoShape 43">
            <a:extLst>
              <a:ext uri="{FF2B5EF4-FFF2-40B4-BE49-F238E27FC236}">
                <a16:creationId xmlns:a16="http://schemas.microsoft.com/office/drawing/2014/main" xmlns="" id="{70A89872-5543-D143-6EA3-25F4D67C9A4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386198" y="777958"/>
            <a:ext cx="875111" cy="591108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sz="2400" b="1">
              <a:solidFill>
                <a:srgbClr val="7B0F19"/>
              </a:solidFill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xmlns="" id="{ECDA40D0-51C8-B598-CF94-3F45B39FA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518" y="3280782"/>
            <a:ext cx="424847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конкретному предложению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xmlns="" id="{7372EC6B-BBFB-ABDD-B912-8748903A8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518" y="2690786"/>
            <a:ext cx="424847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места в пределах целевой квоты</a:t>
            </a:r>
            <a:endParaRPr lang="ru-RU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7692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9166B1F-0FB1-5F95-3815-3CDE7E91E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1">
            <a:extLst>
              <a:ext uri="{FF2B5EF4-FFF2-40B4-BE49-F238E27FC236}">
                <a16:creationId xmlns:a16="http://schemas.microsoft.com/office/drawing/2014/main" xmlns="" id="{17001258-3C51-B27F-1FB0-559AFAA50884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66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B1BDB6F7-8AED-839F-D9D8-CDB623F18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8" y="192063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b="1" u="sng" kern="100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Баллы</a:t>
            </a:r>
            <a:r>
              <a:rPr lang="ru-RU" sz="2400" b="1" kern="100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 индивидуальные достижения</a:t>
            </a:r>
            <a:endParaRPr lang="ru-RU" sz="2400" b="1" dirty="0">
              <a:solidFill>
                <a:srgbClr val="871F03"/>
              </a:solidFill>
            </a:endParaRPr>
          </a:p>
          <a:p>
            <a:pPr>
              <a:spcAft>
                <a:spcPts val="0"/>
              </a:spcAft>
            </a:pPr>
            <a:endParaRPr lang="ru-RU" sz="2400" b="1" dirty="0">
              <a:solidFill>
                <a:srgbClr val="871F03"/>
              </a:solidFill>
            </a:endParaRPr>
          </a:p>
        </p:txBody>
      </p:sp>
      <p:sp>
        <p:nvSpPr>
          <p:cNvPr id="3" name="AutoShape 43">
            <a:extLst>
              <a:ext uri="{FF2B5EF4-FFF2-40B4-BE49-F238E27FC236}">
                <a16:creationId xmlns:a16="http://schemas.microsoft.com/office/drawing/2014/main" xmlns="" id="{D44219FC-1435-6023-757A-FCBA5EF99C5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838580" y="794480"/>
            <a:ext cx="875111" cy="591108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sz="2400" b="1">
              <a:solidFill>
                <a:srgbClr val="7B0F19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6D3613F3-58FC-789B-A9EE-DE66AC2A983C}"/>
              </a:ext>
            </a:extLst>
          </p:cNvPr>
          <p:cNvCxnSpPr>
            <a:cxnSpLocks/>
          </p:cNvCxnSpPr>
          <p:nvPr/>
        </p:nvCxnSpPr>
        <p:spPr>
          <a:xfrm>
            <a:off x="8844928" y="6741368"/>
            <a:ext cx="2061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43">
            <a:extLst>
              <a:ext uri="{FF2B5EF4-FFF2-40B4-BE49-F238E27FC236}">
                <a16:creationId xmlns:a16="http://schemas.microsoft.com/office/drawing/2014/main" xmlns="" id="{4F9ECE9C-E195-7DEB-E2AE-54D2E9F56D3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386198" y="777958"/>
            <a:ext cx="875111" cy="591108"/>
          </a:xfrm>
          <a:prstGeom prst="rightArrow">
            <a:avLst>
              <a:gd name="adj1" fmla="val 50000"/>
              <a:gd name="adj2" fmla="val 48467"/>
            </a:avLst>
          </a:prstGeom>
          <a:solidFill>
            <a:srgbClr val="871F03"/>
          </a:solidFill>
          <a:ln w="9525">
            <a:solidFill>
              <a:srgbClr val="871F03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 altLang="ru-RU" sz="2400" b="1">
              <a:solidFill>
                <a:srgbClr val="7B0F19"/>
              </a:solidFill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8D842684-0058-E845-8F1D-D390A0F32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13" y="1511067"/>
            <a:ext cx="4226246" cy="241604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endParaRPr lang="ru-RU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/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Общие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индивидуальные достижения</a:t>
            </a:r>
          </a:p>
          <a:p>
            <a:pPr algn="ctr"/>
            <a:endParaRPr lang="ru-RU" sz="2400" kern="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24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xmlns="" id="{29255E13-4A88-0C89-158A-F55E70980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519" y="1511067"/>
            <a:ext cx="424847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Целевые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индивидуальные достижения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xmlns="" id="{C4E07FFD-C2D2-3F90-F1C6-579F762E5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518" y="3280782"/>
            <a:ext cx="424847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конкретному предложению</a:t>
            </a:r>
            <a:endParaRPr lang="ru-RU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xmlns="" id="{73685132-5224-DF59-0EA3-0D6CDA7F1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518" y="2690786"/>
            <a:ext cx="424847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kern="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места в пределах целевой квоты</a:t>
            </a:r>
            <a:endParaRPr lang="ru-RU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xmlns="" id="{E3527AE8-B72B-1E71-BB52-49F97CBAB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840" y="3655733"/>
            <a:ext cx="2107148" cy="13234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20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баллов</a:t>
            </a:r>
          </a:p>
          <a:p>
            <a:pPr algn="ctr">
              <a:spcAft>
                <a:spcPts val="0"/>
              </a:spcAft>
            </a:pPr>
            <a:endParaRPr lang="ru-RU" sz="20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20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xmlns="" id="{BBC237CE-493A-40A3-8AAD-414F891D4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922" y="3659467"/>
            <a:ext cx="2095337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10 баллов</a:t>
            </a:r>
          </a:p>
          <a:p>
            <a:pPr algn="ctr">
              <a:spcAft>
                <a:spcPts val="0"/>
              </a:spcAft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xmlns="" id="{FD26ABF1-B457-0A98-5092-5CBE442E3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841" y="4804680"/>
            <a:ext cx="2107148" cy="135421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kern="100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1 до 5 баллов, одинаково </a:t>
            </a:r>
          </a:p>
          <a:p>
            <a:pPr algn="ctr"/>
            <a:r>
              <a:rPr lang="ru-RU" sz="1600" b="1" kern="100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всех поступающих</a:t>
            </a:r>
          </a:p>
          <a:p>
            <a:pPr algn="ctr"/>
            <a:endParaRPr lang="ru-RU" b="1" kern="100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xmlns="" id="{23D23B5B-D50D-F457-CB40-B17DEE361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13" y="3660648"/>
            <a:ext cx="2132232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Бакалавриат, специалитет</a:t>
            </a:r>
          </a:p>
          <a:p>
            <a:pPr algn="ctr">
              <a:spcAft>
                <a:spcPts val="0"/>
              </a:spcAft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xmlns="" id="{0C9B819D-6232-B6E4-783F-9714ED62C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99" y="4374643"/>
            <a:ext cx="2141323" cy="70788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Магистратура</a:t>
            </a:r>
          </a:p>
          <a:p>
            <a:pPr algn="ctr">
              <a:spcAft>
                <a:spcPts val="0"/>
              </a:spcAft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xmlns="" id="{F5C1D181-FA02-2664-9580-AA9AB915A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922" y="4373793"/>
            <a:ext cx="2095337" cy="17543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решению вуза</a:t>
            </a:r>
          </a:p>
          <a:p>
            <a:pPr algn="ctr">
              <a:spcAft>
                <a:spcPts val="0"/>
              </a:spcAft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xmlns="" id="{E6400142-48C9-9547-7E58-2BD62D02E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99" y="4804680"/>
            <a:ext cx="2141323" cy="40011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Аспирантура</a:t>
            </a:r>
            <a:r>
              <a:rPr lang="ru-RU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xmlns="" id="{73A9A4A5-1226-329E-92A4-2BA5077A8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99" y="5208461"/>
            <a:ext cx="2141323" cy="70788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Ассистентура-стажировка</a:t>
            </a:r>
            <a:r>
              <a:rPr lang="ru-RU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xmlns="" id="{A500F041-5F35-F706-FB86-CCE41A26E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99" y="5916347"/>
            <a:ext cx="2141323" cy="5693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Ординатура</a:t>
            </a:r>
          </a:p>
          <a:p>
            <a:pPr algn="ctr">
              <a:spcAft>
                <a:spcPts val="0"/>
              </a:spcAft>
            </a:pPr>
            <a:endParaRPr lang="ru-RU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xmlns="" id="{2113EE9A-96C1-D5C9-4582-87F883E0B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922" y="5900958"/>
            <a:ext cx="2095337" cy="58477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соответствии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Порядком приема</a:t>
            </a:r>
            <a:endParaRPr lang="ru-RU" sz="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9">
            <a:extLst>
              <a:ext uri="{FF2B5EF4-FFF2-40B4-BE49-F238E27FC236}">
                <a16:creationId xmlns:a16="http://schemas.microsoft.com/office/drawing/2014/main" xmlns="" id="{7DC54DCF-DED1-F41E-01A2-5A10C19C3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9932" y="3660647"/>
            <a:ext cx="2132232" cy="10156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Бакалавриат, специалитет</a:t>
            </a:r>
          </a:p>
          <a:p>
            <a:pPr algn="ctr">
              <a:spcAft>
                <a:spcPts val="0"/>
              </a:spcAft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9">
            <a:extLst>
              <a:ext uri="{FF2B5EF4-FFF2-40B4-BE49-F238E27FC236}">
                <a16:creationId xmlns:a16="http://schemas.microsoft.com/office/drawing/2014/main" xmlns="" id="{18661AD3-6E51-6A8C-EFD8-B27DCBC54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518" y="4374642"/>
            <a:ext cx="2141323" cy="70788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Магистратура</a:t>
            </a:r>
          </a:p>
          <a:p>
            <a:pPr algn="ctr">
              <a:spcAft>
                <a:spcPts val="0"/>
              </a:spcAft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9">
            <a:extLst>
              <a:ext uri="{FF2B5EF4-FFF2-40B4-BE49-F238E27FC236}">
                <a16:creationId xmlns:a16="http://schemas.microsoft.com/office/drawing/2014/main" xmlns="" id="{4229BBCC-7C11-2434-B2E2-951FEA86A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518" y="4804679"/>
            <a:ext cx="2141323" cy="40011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Аспирантура</a:t>
            </a:r>
            <a:r>
              <a:rPr lang="ru-RU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9">
            <a:extLst>
              <a:ext uri="{FF2B5EF4-FFF2-40B4-BE49-F238E27FC236}">
                <a16:creationId xmlns:a16="http://schemas.microsoft.com/office/drawing/2014/main" xmlns="" id="{D67D3F11-5844-7156-FC4E-94B45D56F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518" y="5208460"/>
            <a:ext cx="2141323" cy="70788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Ассистентура-стажировка</a:t>
            </a:r>
            <a:r>
              <a:rPr lang="ru-RU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xmlns="" id="{29F9C521-975D-2F08-0D43-95BAB9CEF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518" y="5916346"/>
            <a:ext cx="2141323" cy="5693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Ординатура</a:t>
            </a:r>
          </a:p>
          <a:p>
            <a:pPr algn="ctr">
              <a:spcAft>
                <a:spcPts val="0"/>
              </a:spcAft>
            </a:pPr>
            <a:endParaRPr lang="ru-RU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9">
            <a:extLst>
              <a:ext uri="{FF2B5EF4-FFF2-40B4-BE49-F238E27FC236}">
                <a16:creationId xmlns:a16="http://schemas.microsoft.com/office/drawing/2014/main" xmlns="" id="{72CBF16A-D105-6401-59E8-B8A739920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840" y="5916346"/>
            <a:ext cx="2107148" cy="5693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871F0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баллов</a:t>
            </a:r>
          </a:p>
          <a:p>
            <a:pPr algn="ctr">
              <a:spcAft>
                <a:spcPts val="0"/>
              </a:spcAft>
            </a:pPr>
            <a:endParaRPr lang="ru-RU" sz="11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5993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37CDC87-3574-722D-AA48-DA35F9A3B8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2" y="175329"/>
            <a:ext cx="8676456" cy="650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57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9C8ED8A-E0DF-2088-A225-BDA2C011B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>
            <a:extLst>
              <a:ext uri="{FF2B5EF4-FFF2-40B4-BE49-F238E27FC236}">
                <a16:creationId xmlns:a16="http://schemas.microsoft.com/office/drawing/2014/main" xmlns="" id="{A5C8E7D1-64DE-655E-1BF3-5BB499C6B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07" y="1124631"/>
            <a:ext cx="8287093" cy="3077766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Прием на целевое обучение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(общие положения)</a:t>
            </a:r>
          </a:p>
          <a:p>
            <a:pPr marL="342900" indent="-342900">
              <a:buFontTx/>
              <a:buChar char="-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Как формируется целевая квота </a:t>
            </a:r>
            <a:r>
              <a:rPr lang="ru-RU" altLang="ru-RU" sz="1800" u="sng" dirty="0">
                <a:latin typeface="Arial" panose="020B0604020202020204" pitchFamily="34" charset="0"/>
                <a:cs typeface="Arial" panose="020B0604020202020204" pitchFamily="34" charset="0"/>
              </a:rPr>
              <a:t>за счет федерального бюджета</a:t>
            </a:r>
          </a:p>
          <a:p>
            <a:r>
              <a:rPr lang="ru-R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отношении детализированной и </a:t>
            </a:r>
            <a:r>
              <a:rPr lang="ru-RU" sz="18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недетализированной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квоты)</a:t>
            </a:r>
          </a:p>
          <a:p>
            <a:endParaRPr lang="ru-RU" altLang="ru-RU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конкурса и зачисление на места целевой квоты </a:t>
            </a:r>
          </a:p>
          <a:p>
            <a:r>
              <a:rPr lang="ru-RU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отношении детализированной и </a:t>
            </a:r>
            <a:r>
              <a:rPr lang="ru-RU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недетализированной</a:t>
            </a:r>
            <a:r>
              <a:rPr lang="ru-RU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квоты)</a:t>
            </a:r>
            <a:endParaRPr lang="ru-RU" altLang="ru-RU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Учет индивидуальных достижений поступающих на места целевой квоты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xmlns="" id="{CD7012AE-2D72-8BD9-E65F-6FF2C5CCA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58" y="192063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/>
            <a:r>
              <a:rPr lang="ru-RU" sz="24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вопросы:</a:t>
            </a:r>
          </a:p>
        </p:txBody>
      </p:sp>
      <p:sp>
        <p:nvSpPr>
          <p:cNvPr id="11" name="Номер слайда 11">
            <a:extLst>
              <a:ext uri="{FF2B5EF4-FFF2-40B4-BE49-F238E27FC236}">
                <a16:creationId xmlns:a16="http://schemas.microsoft.com/office/drawing/2014/main" xmlns="" id="{610B7788-F159-425D-0D6F-F14BDA0F6839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7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4EBF2F7D-54D3-233D-B8B7-00EA8129915E}"/>
              </a:ext>
            </a:extLst>
          </p:cNvPr>
          <p:cNvCxnSpPr>
            <a:cxnSpLocks/>
          </p:cNvCxnSpPr>
          <p:nvPr/>
        </p:nvCxnSpPr>
        <p:spPr>
          <a:xfrm>
            <a:off x="8844928" y="6741368"/>
            <a:ext cx="2061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334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F67CA25-B038-987C-9285-AA1A35B87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xmlns="" id="{75A31940-DCB9-5B28-90BE-CB10D8C7D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63" y="2300202"/>
            <a:ext cx="8042873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32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3200" b="1" i="0" u="none" strike="noStrike" baseline="0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целевое обучение</a:t>
            </a:r>
          </a:p>
          <a:p>
            <a:r>
              <a:rPr lang="ru-RU" sz="3200" b="1" dirty="0">
                <a:solidFill>
                  <a:srgbClr val="871F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(общие положения)</a:t>
            </a:r>
          </a:p>
          <a:p>
            <a:endParaRPr lang="ru-RU" sz="3200" b="1" dirty="0">
              <a:solidFill>
                <a:srgbClr val="871F0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11">
            <a:extLst>
              <a:ext uri="{FF2B5EF4-FFF2-40B4-BE49-F238E27FC236}">
                <a16:creationId xmlns:a16="http://schemas.microsoft.com/office/drawing/2014/main" xmlns="" id="{63AD50F0-DFED-9257-218E-F2F89919852D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8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06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BFD625C-4A06-4699-DD70-D6BF86D0A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9">
            <a:extLst>
              <a:ext uri="{FF2B5EF4-FFF2-40B4-BE49-F238E27FC236}">
                <a16:creationId xmlns:a16="http://schemas.microsoft.com/office/drawing/2014/main" xmlns="" id="{723E01BE-6BE1-3624-5BA3-E9B7FCB1C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468" y="3732421"/>
            <a:ext cx="2479642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ГРАЖДАНИН 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xmlns="" id="{F5A81468-BDD6-CF45-B321-6443F2456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0690" y="1075573"/>
            <a:ext cx="2137283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EAD35E62-48C7-02FC-CF22-9307B9834602}"/>
              </a:ext>
            </a:extLst>
          </p:cNvPr>
          <p:cNvCxnSpPr>
            <a:cxnSpLocks/>
          </p:cNvCxnSpPr>
          <p:nvPr/>
        </p:nvCxnSpPr>
        <p:spPr>
          <a:xfrm>
            <a:off x="2879331" y="1598793"/>
            <a:ext cx="0" cy="64811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86E0168E-64A8-702F-380B-F90BFE8B7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868" y="5154888"/>
            <a:ext cx="2109791" cy="138499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случае если </a:t>
            </a:r>
          </a:p>
          <a:p>
            <a:pPr algn="r"/>
            <a:r>
              <a:rPr lang="ru-RU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заказчик имеет право </a:t>
            </a:r>
          </a:p>
          <a:p>
            <a:pPr algn="r"/>
            <a:r>
              <a:rPr lang="ru-RU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размещать </a:t>
            </a:r>
          </a:p>
          <a:p>
            <a:pPr algn="r"/>
            <a:r>
              <a:rPr lang="ru-RU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предложения </a:t>
            </a:r>
          </a:p>
          <a:p>
            <a:pPr algn="r"/>
            <a:r>
              <a:rPr lang="ru-RU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цифровой </a:t>
            </a:r>
          </a:p>
          <a:p>
            <a:pPr algn="r"/>
            <a:r>
              <a:rPr lang="ru-RU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платформе </a:t>
            </a:r>
          </a:p>
          <a:p>
            <a:pPr algn="r"/>
            <a:r>
              <a:rPr lang="ru-RU" sz="1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«Работа в России»</a:t>
            </a:r>
          </a:p>
        </p:txBody>
      </p:sp>
      <p:sp>
        <p:nvSpPr>
          <p:cNvPr id="42" name="Стрелка: изогнутая вверх 41">
            <a:extLst>
              <a:ext uri="{FF2B5EF4-FFF2-40B4-BE49-F238E27FC236}">
                <a16:creationId xmlns:a16="http://schemas.microsoft.com/office/drawing/2014/main" xmlns="" id="{EA38C633-E6A5-D071-BABD-74158CECA86D}"/>
              </a:ext>
            </a:extLst>
          </p:cNvPr>
          <p:cNvSpPr/>
          <p:nvPr/>
        </p:nvSpPr>
        <p:spPr>
          <a:xfrm rot="519234">
            <a:off x="3279343" y="4063769"/>
            <a:ext cx="3268578" cy="1312008"/>
          </a:xfrm>
          <a:prstGeom prst="curvedUpArrow">
            <a:avLst/>
          </a:prstGeom>
          <a:solidFill>
            <a:srgbClr val="871F03"/>
          </a:solidFill>
          <a:ln>
            <a:solidFill>
              <a:srgbClr val="871F0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xmlns="" id="{FA890533-2E73-08AA-4364-270C711EE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168" y="5201751"/>
            <a:ext cx="2731354" cy="95410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Заказчик взаимодействует </a:t>
            </a:r>
          </a:p>
          <a:p>
            <a:pPr algn="ctr">
              <a:spcAft>
                <a:spcPts val="0"/>
              </a:spcAft>
            </a:pPr>
            <a:r>
              <a:rPr lang="ru-RU" sz="1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гражданами в соответствии с локальными нормативными актами заказчика</a:t>
            </a:r>
            <a:endParaRPr lang="ru-RU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трелка: изогнутая вверх 42">
            <a:extLst>
              <a:ext uri="{FF2B5EF4-FFF2-40B4-BE49-F238E27FC236}">
                <a16:creationId xmlns:a16="http://schemas.microsoft.com/office/drawing/2014/main" xmlns="" id="{905F19C5-C284-EDE0-2D2C-08D81002F583}"/>
              </a:ext>
            </a:extLst>
          </p:cNvPr>
          <p:cNvSpPr/>
          <p:nvPr/>
        </p:nvSpPr>
        <p:spPr>
          <a:xfrm rot="1479517" flipV="1">
            <a:off x="3531592" y="1794927"/>
            <a:ext cx="3660342" cy="1384082"/>
          </a:xfrm>
          <a:prstGeom prst="curvedUpArrow">
            <a:avLst/>
          </a:prstGeom>
          <a:solidFill>
            <a:srgbClr val="871F03"/>
          </a:solidFill>
          <a:ln>
            <a:solidFill>
              <a:srgbClr val="871F0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19666A-B620-31A1-5380-917A75D36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30" t="13046" r="71699" b="80226"/>
          <a:stretch/>
        </p:blipFill>
        <p:spPr>
          <a:xfrm>
            <a:off x="4914139" y="1409197"/>
            <a:ext cx="1862548" cy="8225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983B42A7-993D-18C3-606C-9D7A16A1B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0490" y="2261782"/>
            <a:ext cx="2109791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Предложения </a:t>
            </a:r>
          </a:p>
          <a:p>
            <a:pPr algn="ctr">
              <a:spcAft>
                <a:spcPts val="0"/>
              </a:spcAft>
            </a:pPr>
            <a:r>
              <a:rPr lang="ru-RU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заключении 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 целевом обучении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56F1D930-AE8C-171B-08CD-6C0F45CDCEBE}"/>
              </a:ext>
            </a:extLst>
          </p:cNvPr>
          <p:cNvSpPr txBox="1">
            <a:spLocks noGrp="1"/>
          </p:cNvSpPr>
          <p:nvPr/>
        </p:nvSpPr>
        <p:spPr bwMode="auto">
          <a:xfrm>
            <a:off x="6443663" y="0"/>
            <a:ext cx="2701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sz="1200" dirty="0">
                <a:solidFill>
                  <a:srgbClr val="898989"/>
                </a:solidFill>
              </a:rPr>
              <a:t>Прием в вузы                          </a:t>
            </a:r>
            <a:fld id="{15A7A594-14C6-40B0-BA38-D6D4E0EEEF25}" type="slidenum">
              <a:rPr lang="en-US" altLang="ru-RU" sz="1200">
                <a:solidFill>
                  <a:srgbClr val="898989"/>
                </a:solidFill>
              </a:rPr>
              <a:pPr algn="r"/>
              <a:t>9</a:t>
            </a:fld>
            <a:endParaRPr lang="en-US" altLang="ru-RU" sz="1200" dirty="0">
              <a:solidFill>
                <a:srgbClr val="898989"/>
              </a:solidFill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xmlns="" id="{2C0E2030-CAE2-2459-CAD1-FBAEE87F8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060" y="192065"/>
            <a:ext cx="89614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36732927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4299</TotalTime>
  <Words>2923</Words>
  <Application>Microsoft Office PowerPoint</Application>
  <PresentationFormat>Экран (4:3)</PresentationFormat>
  <Paragraphs>872</Paragraphs>
  <Slides>67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Тема Office</vt:lpstr>
      <vt:lpstr>Выделение и использование  целевой квоты.  Прием на целевое обучение  в рамках детализированной  и недетализированной целевой квоты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Алана Ланиль</dc:creator>
  <cp:lastModifiedBy>Наталья Еськова</cp:lastModifiedBy>
  <cp:revision>56</cp:revision>
  <dcterms:created xsi:type="dcterms:W3CDTF">2024-01-08T17:09:58Z</dcterms:created>
  <dcterms:modified xsi:type="dcterms:W3CDTF">2025-07-25T07:21:19Z</dcterms:modified>
</cp:coreProperties>
</file>